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87" r:id="rId7"/>
    <p:sldId id="261" r:id="rId8"/>
    <p:sldId id="299" r:id="rId9"/>
    <p:sldId id="289" r:id="rId10"/>
    <p:sldId id="263" r:id="rId11"/>
    <p:sldId id="298" r:id="rId12"/>
    <p:sldId id="302" r:id="rId13"/>
    <p:sldId id="267" r:id="rId14"/>
    <p:sldId id="296" r:id="rId15"/>
    <p:sldId id="265" r:id="rId16"/>
  </p:sldIdLst>
  <p:sldSz cx="18288000" cy="10287000"/>
  <p:notesSz cx="6858000" cy="9144000"/>
  <p:embeddedFontLst>
    <p:embeddedFont>
      <p:font typeface="Aharoni" panose="02010803020104030203" pitchFamily="2" charset="-79"/>
      <p:bold r:id="rId18"/>
    </p:embeddedFont>
    <p:embeddedFont>
      <p:font typeface="Baskerville Display PT" panose="02020502070401020303" pitchFamily="18" charset="0"/>
      <p:regular r:id="rId19"/>
    </p:embeddedFont>
    <p:embeddedFont>
      <p:font typeface="Calibri" panose="020F0502020204030204" pitchFamily="34" charset="0"/>
      <p:regular r:id="rId20"/>
      <p:bold r:id="rId21"/>
      <p:italic r:id="rId22"/>
      <p:boldItalic r:id="rId23"/>
    </p:embeddedFont>
    <p:embeddedFont>
      <p:font typeface="Inter" panose="020B0502030000000004" pitchFamily="34" charset="0"/>
      <p:regular r:id="rId24"/>
    </p:embeddedFont>
    <p:embeddedFont>
      <p:font typeface="Inter Bold" panose="020B0802030000000004" pitchFamily="34" charset="0"/>
      <p:regular r:id="rId25"/>
      <p:bold r:id="rId26"/>
    </p:embeddedFont>
    <p:embeddedFont>
      <p:font typeface="Karla"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02" autoAdjust="0"/>
    <p:restoredTop sz="96327" autoAdjust="0"/>
  </p:normalViewPr>
  <p:slideViewPr>
    <p:cSldViewPr>
      <p:cViewPr varScale="1">
        <p:scale>
          <a:sx n="85" d="100"/>
          <a:sy n="85" d="100"/>
        </p:scale>
        <p:origin x="69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02BEB7-A7E6-476E-BCD8-CD78676A108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7094F1A-42C9-46BB-A309-A9500DBEE264}">
      <dgm:prSet phldrT="[Text]"/>
      <dgm:spPr>
        <a:solidFill>
          <a:schemeClr val="accent1">
            <a:lumMod val="20000"/>
            <a:lumOff val="80000"/>
          </a:schemeClr>
        </a:solidFill>
      </dgm:spPr>
      <dgm:t>
        <a:bodyPr/>
        <a:lstStyle/>
        <a:p>
          <a:r>
            <a:rPr lang="en-IN" b="1" dirty="0">
              <a:solidFill>
                <a:schemeClr val="tx2">
                  <a:lumMod val="75000"/>
                </a:schemeClr>
              </a:solidFill>
              <a:latin typeface="Aharoni" panose="02010803020104030203" pitchFamily="2" charset="-79"/>
              <a:cs typeface="Aharoni" panose="02010803020104030203" pitchFamily="2" charset="-79"/>
            </a:rPr>
            <a:t>Challenges</a:t>
          </a:r>
        </a:p>
      </dgm:t>
    </dgm:pt>
    <dgm:pt modelId="{C06AB74F-9C71-4554-8523-DAF1AFDDAC8B}" type="parTrans" cxnId="{AD39A395-652A-4857-AC19-333A298C6397}">
      <dgm:prSet/>
      <dgm:spPr/>
      <dgm:t>
        <a:bodyPr/>
        <a:lstStyle/>
        <a:p>
          <a:endParaRPr lang="en-IN">
            <a:solidFill>
              <a:schemeClr val="bg1">
                <a:lumMod val="50000"/>
              </a:schemeClr>
            </a:solidFill>
          </a:endParaRPr>
        </a:p>
      </dgm:t>
    </dgm:pt>
    <dgm:pt modelId="{6381F6AF-CFA5-4B68-BAB8-D416F41A0173}" type="sibTrans" cxnId="{AD39A395-652A-4857-AC19-333A298C6397}">
      <dgm:prSet/>
      <dgm:spPr>
        <a:solidFill>
          <a:schemeClr val="bg2">
            <a:lumMod val="75000"/>
          </a:schemeClr>
        </a:solidFill>
      </dgm:spPr>
      <dgm:t>
        <a:bodyPr/>
        <a:lstStyle/>
        <a:p>
          <a:endParaRPr lang="en-IN">
            <a:solidFill>
              <a:schemeClr val="bg1">
                <a:lumMod val="50000"/>
              </a:schemeClr>
            </a:solidFill>
          </a:endParaRPr>
        </a:p>
      </dgm:t>
    </dgm:pt>
    <dgm:pt modelId="{F7544449-1605-4DDE-81B7-F2F0759E1157}">
      <dgm:prSet phldrT="[Text]" custT="1"/>
      <dgm:spPr>
        <a:solidFill>
          <a:schemeClr val="bg1">
            <a:lumMod val="95000"/>
            <a:alpha val="90000"/>
          </a:schemeClr>
        </a:solidFill>
        <a:ln>
          <a:solidFill>
            <a:schemeClr val="bg1">
              <a:lumMod val="95000"/>
            </a:schemeClr>
          </a:solidFill>
        </a:ln>
      </dgm:spPr>
      <dgm:t>
        <a:bodyPr/>
        <a:lstStyle/>
        <a:p>
          <a:r>
            <a:rPr lang="en-IN" sz="3050" b="0" i="0" dirty="0">
              <a:latin typeface="Inter" panose="020B0604020202020204" charset="0"/>
              <a:ea typeface="Inter" panose="020B0604020202020204" charset="0"/>
            </a:rPr>
            <a:t>Early Diagnosis</a:t>
          </a:r>
          <a:endParaRPr lang="en-IN" sz="3050" dirty="0">
            <a:solidFill>
              <a:schemeClr val="tx1"/>
            </a:solidFill>
            <a:latin typeface="Inter" panose="020B0604020202020204" charset="0"/>
            <a:ea typeface="Inter" panose="020B0604020202020204" charset="0"/>
            <a:cs typeface="Aharoni" panose="02010803020104030203" pitchFamily="2" charset="-79"/>
          </a:endParaRPr>
        </a:p>
      </dgm:t>
    </dgm:pt>
    <dgm:pt modelId="{1BD3B256-03D8-4785-9EEF-8D193361B1E2}" type="parTrans" cxnId="{665E1854-F840-4CD8-B0F8-930032A01830}">
      <dgm:prSet/>
      <dgm:spPr/>
      <dgm:t>
        <a:bodyPr/>
        <a:lstStyle/>
        <a:p>
          <a:endParaRPr lang="en-IN">
            <a:solidFill>
              <a:schemeClr val="bg1">
                <a:lumMod val="50000"/>
              </a:schemeClr>
            </a:solidFill>
          </a:endParaRPr>
        </a:p>
      </dgm:t>
    </dgm:pt>
    <dgm:pt modelId="{8BCBC433-57FA-4D12-A23D-05F7C274455C}" type="sibTrans" cxnId="{665E1854-F840-4CD8-B0F8-930032A01830}">
      <dgm:prSet/>
      <dgm:spPr/>
      <dgm:t>
        <a:bodyPr/>
        <a:lstStyle/>
        <a:p>
          <a:endParaRPr lang="en-IN">
            <a:solidFill>
              <a:schemeClr val="bg1">
                <a:lumMod val="50000"/>
              </a:schemeClr>
            </a:solidFill>
          </a:endParaRPr>
        </a:p>
      </dgm:t>
    </dgm:pt>
    <dgm:pt modelId="{F822D2BB-C3FC-4BE2-8D7D-BE85861DEE7A}">
      <dgm:prSet phldrT="[Text]"/>
      <dgm:spPr>
        <a:solidFill>
          <a:schemeClr val="tx2">
            <a:lumMod val="40000"/>
            <a:lumOff val="60000"/>
          </a:schemeClr>
        </a:solidFill>
      </dgm:spPr>
      <dgm:t>
        <a:bodyPr/>
        <a:lstStyle/>
        <a:p>
          <a:r>
            <a:rPr lang="en-IN" b="1" dirty="0">
              <a:solidFill>
                <a:schemeClr val="tx2">
                  <a:lumMod val="75000"/>
                </a:schemeClr>
              </a:solidFill>
            </a:rPr>
            <a:t>Problem</a:t>
          </a:r>
          <a:r>
            <a:rPr lang="en-IN" b="1" baseline="0" dirty="0">
              <a:solidFill>
                <a:schemeClr val="tx2">
                  <a:lumMod val="75000"/>
                </a:schemeClr>
              </a:solidFill>
            </a:rPr>
            <a:t> Statement</a:t>
          </a:r>
          <a:endParaRPr lang="en-IN" b="1" dirty="0">
            <a:solidFill>
              <a:schemeClr val="tx2">
                <a:lumMod val="75000"/>
              </a:schemeClr>
            </a:solidFill>
          </a:endParaRPr>
        </a:p>
      </dgm:t>
    </dgm:pt>
    <dgm:pt modelId="{A868E1B8-8BEA-49EB-B4F0-94311A1DC5D6}" type="parTrans" cxnId="{3853FFCD-074F-4A84-B7EC-BE49EEFC4A92}">
      <dgm:prSet/>
      <dgm:spPr/>
      <dgm:t>
        <a:bodyPr/>
        <a:lstStyle/>
        <a:p>
          <a:endParaRPr lang="en-IN">
            <a:solidFill>
              <a:schemeClr val="bg1">
                <a:lumMod val="50000"/>
              </a:schemeClr>
            </a:solidFill>
          </a:endParaRPr>
        </a:p>
      </dgm:t>
    </dgm:pt>
    <dgm:pt modelId="{1A7CFC3F-7770-46B8-B608-8DC70FA5F936}" type="sibTrans" cxnId="{3853FFCD-074F-4A84-B7EC-BE49EEFC4A92}">
      <dgm:prSet/>
      <dgm:spPr>
        <a:solidFill>
          <a:schemeClr val="bg2">
            <a:lumMod val="50000"/>
          </a:schemeClr>
        </a:solidFill>
      </dgm:spPr>
      <dgm:t>
        <a:bodyPr/>
        <a:lstStyle/>
        <a:p>
          <a:endParaRPr lang="en-IN">
            <a:solidFill>
              <a:schemeClr val="bg1">
                <a:lumMod val="50000"/>
              </a:schemeClr>
            </a:solidFill>
          </a:endParaRPr>
        </a:p>
      </dgm:t>
    </dgm:pt>
    <dgm:pt modelId="{F31CE17A-B9E4-4FE1-9374-6CEE3C4A93C5}">
      <dgm:prSet phldrT="[Text]"/>
      <dgm:spPr>
        <a:solidFill>
          <a:schemeClr val="tx2">
            <a:lumMod val="60000"/>
            <a:lumOff val="40000"/>
          </a:schemeClr>
        </a:solidFill>
      </dgm:spPr>
      <dgm:t>
        <a:bodyPr/>
        <a:lstStyle/>
        <a:p>
          <a:r>
            <a:rPr lang="en-IN" b="1" dirty="0">
              <a:solidFill>
                <a:schemeClr val="tx2">
                  <a:lumMod val="75000"/>
                </a:schemeClr>
              </a:solidFill>
            </a:rPr>
            <a:t>Goals</a:t>
          </a:r>
          <a:r>
            <a:rPr lang="en-IN" b="1" baseline="0" dirty="0">
              <a:solidFill>
                <a:schemeClr val="tx2">
                  <a:lumMod val="75000"/>
                </a:schemeClr>
              </a:solidFill>
            </a:rPr>
            <a:t> and Objective</a:t>
          </a:r>
          <a:endParaRPr lang="en-IN" b="1" dirty="0">
            <a:solidFill>
              <a:schemeClr val="tx2">
                <a:lumMod val="75000"/>
              </a:schemeClr>
            </a:solidFill>
          </a:endParaRPr>
        </a:p>
      </dgm:t>
    </dgm:pt>
    <dgm:pt modelId="{ED80494C-1FA0-4932-9AA5-9C94DAAB416E}" type="parTrans" cxnId="{9095E0EC-0D1A-4875-BCD6-E4A6B180A7BE}">
      <dgm:prSet/>
      <dgm:spPr/>
      <dgm:t>
        <a:bodyPr/>
        <a:lstStyle/>
        <a:p>
          <a:endParaRPr lang="en-IN">
            <a:solidFill>
              <a:schemeClr val="bg1">
                <a:lumMod val="50000"/>
              </a:schemeClr>
            </a:solidFill>
          </a:endParaRPr>
        </a:p>
      </dgm:t>
    </dgm:pt>
    <dgm:pt modelId="{6649326F-B580-4E4F-AEC6-D64C80466678}" type="sibTrans" cxnId="{9095E0EC-0D1A-4875-BCD6-E4A6B180A7BE}">
      <dgm:prSet/>
      <dgm:spPr/>
      <dgm:t>
        <a:bodyPr/>
        <a:lstStyle/>
        <a:p>
          <a:endParaRPr lang="en-IN">
            <a:solidFill>
              <a:schemeClr val="bg1">
                <a:lumMod val="50000"/>
              </a:schemeClr>
            </a:solidFill>
          </a:endParaRPr>
        </a:p>
      </dgm:t>
    </dgm:pt>
    <dgm:pt modelId="{83EF1BE3-431B-4557-9136-E7259F409806}">
      <dgm:prSet phldrT="[Text]" custT="1"/>
      <dgm:spPr>
        <a:solidFill>
          <a:schemeClr val="bg1">
            <a:lumMod val="75000"/>
            <a:alpha val="90000"/>
          </a:schemeClr>
        </a:solidFill>
        <a:ln>
          <a:solidFill>
            <a:schemeClr val="bg1">
              <a:lumMod val="65000"/>
            </a:schemeClr>
          </a:solidFill>
        </a:ln>
      </dgm:spPr>
      <dgm:t>
        <a:bodyPr/>
        <a:lstStyle/>
        <a:p>
          <a:r>
            <a:rPr lang="en-US" sz="3050" b="0" i="0" dirty="0"/>
            <a:t>Develop a Deep CNN model capable of predicting the genetic characteristics of brain tumors through MRI scan analysis.</a:t>
          </a:r>
          <a:endParaRPr lang="en-IN" sz="3050" dirty="0">
            <a:solidFill>
              <a:schemeClr val="tx1"/>
            </a:solidFill>
            <a:latin typeface="+mn-lt"/>
            <a:cs typeface="Aharoni" panose="02010803020104030203" pitchFamily="2" charset="-79"/>
          </a:endParaRPr>
        </a:p>
      </dgm:t>
    </dgm:pt>
    <dgm:pt modelId="{F41F843C-CB54-43B0-A6F6-ECAD094F20A9}" type="parTrans" cxnId="{3992AFC8-0254-4B1C-80DA-23CBB293CD76}">
      <dgm:prSet/>
      <dgm:spPr/>
      <dgm:t>
        <a:bodyPr/>
        <a:lstStyle/>
        <a:p>
          <a:endParaRPr lang="en-IN">
            <a:solidFill>
              <a:schemeClr val="bg1">
                <a:lumMod val="50000"/>
              </a:schemeClr>
            </a:solidFill>
          </a:endParaRPr>
        </a:p>
      </dgm:t>
    </dgm:pt>
    <dgm:pt modelId="{DBC51BE0-4D3A-4400-BDEB-70893C7098DC}" type="sibTrans" cxnId="{3992AFC8-0254-4B1C-80DA-23CBB293CD76}">
      <dgm:prSet/>
      <dgm:spPr/>
      <dgm:t>
        <a:bodyPr/>
        <a:lstStyle/>
        <a:p>
          <a:endParaRPr lang="en-IN">
            <a:solidFill>
              <a:schemeClr val="bg1">
                <a:lumMod val="50000"/>
              </a:schemeClr>
            </a:solidFill>
          </a:endParaRPr>
        </a:p>
      </dgm:t>
    </dgm:pt>
    <dgm:pt modelId="{879067A8-53B6-4A5E-A94B-78CD06368E0F}">
      <dgm:prSet phldrT="[Text]" custT="1"/>
      <dgm:spPr>
        <a:solidFill>
          <a:schemeClr val="bg1">
            <a:lumMod val="85000"/>
            <a:alpha val="90000"/>
          </a:schemeClr>
        </a:solidFill>
        <a:ln>
          <a:solidFill>
            <a:schemeClr val="bg1">
              <a:lumMod val="85000"/>
            </a:schemeClr>
          </a:solidFill>
        </a:ln>
      </dgm:spPr>
      <dgm:t>
        <a:bodyPr/>
        <a:lstStyle/>
        <a:p>
          <a:r>
            <a:rPr lang="en-US" sz="2400" b="0" i="0" dirty="0">
              <a:latin typeface="Inter" panose="020B0604020202020204" charset="0"/>
              <a:ea typeface="Inter" panose="020B0604020202020204" charset="0"/>
            </a:rPr>
            <a:t>The presence of malignant brain tumors, specifically glioblastoma, is a life-threatening condition characterized by a poor prognosis. </a:t>
          </a:r>
          <a:endParaRPr lang="en-IN" sz="2400" dirty="0">
            <a:solidFill>
              <a:schemeClr val="bg1">
                <a:lumMod val="50000"/>
              </a:schemeClr>
            </a:solidFill>
            <a:latin typeface="Inter" panose="020B0604020202020204" charset="0"/>
            <a:ea typeface="Inter" panose="020B0604020202020204" charset="0"/>
            <a:cs typeface="Aharoni" panose="02010803020104030203" pitchFamily="2" charset="-79"/>
          </a:endParaRPr>
        </a:p>
      </dgm:t>
    </dgm:pt>
    <dgm:pt modelId="{3421621B-D393-4AEE-AE29-4CA4BFB424E0}" type="sibTrans" cxnId="{DCEE9150-89AC-40E5-A4A9-F9E42CEF38A0}">
      <dgm:prSet/>
      <dgm:spPr/>
      <dgm:t>
        <a:bodyPr/>
        <a:lstStyle/>
        <a:p>
          <a:endParaRPr lang="en-IN">
            <a:solidFill>
              <a:schemeClr val="bg1">
                <a:lumMod val="50000"/>
              </a:schemeClr>
            </a:solidFill>
          </a:endParaRPr>
        </a:p>
      </dgm:t>
    </dgm:pt>
    <dgm:pt modelId="{317A4989-BA32-425E-BED4-2DC58350C8F5}" type="parTrans" cxnId="{DCEE9150-89AC-40E5-A4A9-F9E42CEF38A0}">
      <dgm:prSet/>
      <dgm:spPr/>
      <dgm:t>
        <a:bodyPr/>
        <a:lstStyle/>
        <a:p>
          <a:endParaRPr lang="en-IN">
            <a:solidFill>
              <a:schemeClr val="bg1">
                <a:lumMod val="50000"/>
              </a:schemeClr>
            </a:solidFill>
          </a:endParaRPr>
        </a:p>
      </dgm:t>
    </dgm:pt>
    <dgm:pt modelId="{A5019623-1977-4236-8522-8C390DBA649F}">
      <dgm:prSet phldrT="[Text]" custT="1"/>
      <dgm:spPr>
        <a:solidFill>
          <a:schemeClr val="bg1">
            <a:lumMod val="95000"/>
            <a:alpha val="90000"/>
          </a:schemeClr>
        </a:solidFill>
        <a:ln>
          <a:solidFill>
            <a:schemeClr val="bg1">
              <a:lumMod val="95000"/>
            </a:schemeClr>
          </a:solidFill>
        </a:ln>
      </dgm:spPr>
      <dgm:t>
        <a:bodyPr/>
        <a:lstStyle/>
        <a:p>
          <a:r>
            <a:rPr lang="en-IN" sz="3050" dirty="0">
              <a:solidFill>
                <a:schemeClr val="tx1"/>
              </a:solidFill>
              <a:latin typeface="Inter" panose="020B0604020202020204" charset="0"/>
              <a:ea typeface="Inter" panose="020B0604020202020204" charset="0"/>
              <a:cs typeface="Aharoni" panose="02010803020104030203" pitchFamily="2" charset="-79"/>
            </a:rPr>
            <a:t>Dynamic Customer Behaviour</a:t>
          </a:r>
        </a:p>
      </dgm:t>
    </dgm:pt>
    <dgm:pt modelId="{57C38DD5-D915-468F-8FC4-A70D466D1069}" type="parTrans" cxnId="{C558A580-9CDD-4B9F-9F29-1406C46D1B62}">
      <dgm:prSet/>
      <dgm:spPr/>
      <dgm:t>
        <a:bodyPr/>
        <a:lstStyle/>
        <a:p>
          <a:endParaRPr lang="en-IN"/>
        </a:p>
      </dgm:t>
    </dgm:pt>
    <dgm:pt modelId="{7E8346A9-DC62-4D16-955C-9922C27D12C6}" type="sibTrans" cxnId="{C558A580-9CDD-4B9F-9F29-1406C46D1B62}">
      <dgm:prSet/>
      <dgm:spPr/>
      <dgm:t>
        <a:bodyPr/>
        <a:lstStyle/>
        <a:p>
          <a:endParaRPr lang="en-IN"/>
        </a:p>
      </dgm:t>
    </dgm:pt>
    <dgm:pt modelId="{F2CA6F68-F4C6-47D6-8014-44228DD075AE}">
      <dgm:prSet phldrT="[Text]" custT="1"/>
      <dgm:spPr>
        <a:solidFill>
          <a:schemeClr val="bg1">
            <a:lumMod val="75000"/>
            <a:alpha val="90000"/>
          </a:schemeClr>
        </a:solidFill>
        <a:ln>
          <a:solidFill>
            <a:schemeClr val="bg1">
              <a:lumMod val="65000"/>
            </a:schemeClr>
          </a:solidFill>
        </a:ln>
      </dgm:spPr>
      <dgm:t>
        <a:bodyPr/>
        <a:lstStyle/>
        <a:p>
          <a:endParaRPr lang="en-IN" sz="3050" dirty="0">
            <a:solidFill>
              <a:schemeClr val="tx1"/>
            </a:solidFill>
            <a:latin typeface="+mn-lt"/>
            <a:cs typeface="Aharoni" panose="02010803020104030203" pitchFamily="2" charset="-79"/>
          </a:endParaRPr>
        </a:p>
      </dgm:t>
    </dgm:pt>
    <dgm:pt modelId="{3F6650DD-0123-46AE-8AD4-F58121680F3F}" type="parTrans" cxnId="{75E0331E-426E-4D8D-89A1-16D9BB0CAAD5}">
      <dgm:prSet/>
      <dgm:spPr/>
      <dgm:t>
        <a:bodyPr/>
        <a:lstStyle/>
        <a:p>
          <a:endParaRPr lang="en-IN"/>
        </a:p>
      </dgm:t>
    </dgm:pt>
    <dgm:pt modelId="{70B8385A-403A-4DDF-8A4C-657BF1D6986A}" type="sibTrans" cxnId="{75E0331E-426E-4D8D-89A1-16D9BB0CAAD5}">
      <dgm:prSet/>
      <dgm:spPr/>
      <dgm:t>
        <a:bodyPr/>
        <a:lstStyle/>
        <a:p>
          <a:endParaRPr lang="en-IN"/>
        </a:p>
      </dgm:t>
    </dgm:pt>
    <dgm:pt modelId="{5C3FE096-BCFC-4559-9BA1-87959F58A198}">
      <dgm:prSet phldrT="[Text]" custT="1"/>
      <dgm:spPr>
        <a:solidFill>
          <a:schemeClr val="bg1">
            <a:lumMod val="75000"/>
            <a:alpha val="90000"/>
          </a:schemeClr>
        </a:solidFill>
        <a:ln>
          <a:solidFill>
            <a:schemeClr val="bg1">
              <a:lumMod val="65000"/>
            </a:schemeClr>
          </a:solidFill>
        </a:ln>
      </dgm:spPr>
      <dgm:t>
        <a:bodyPr/>
        <a:lstStyle/>
        <a:p>
          <a:r>
            <a:rPr lang="en-US" sz="3050" b="0" i="0" dirty="0"/>
            <a:t>Train the model on a diverse dataset of brain MRI scans with labels.</a:t>
          </a:r>
          <a:endParaRPr lang="en-IN" sz="3050" dirty="0">
            <a:solidFill>
              <a:schemeClr val="tx1"/>
            </a:solidFill>
            <a:latin typeface="+mn-lt"/>
            <a:cs typeface="Aharoni" panose="02010803020104030203" pitchFamily="2" charset="-79"/>
          </a:endParaRPr>
        </a:p>
      </dgm:t>
    </dgm:pt>
    <dgm:pt modelId="{C3DD75C1-D170-469E-8DCB-BBD00542D624}" type="parTrans" cxnId="{E5812AF4-0A77-4C75-891F-4C545B27F73C}">
      <dgm:prSet/>
      <dgm:spPr/>
      <dgm:t>
        <a:bodyPr/>
        <a:lstStyle/>
        <a:p>
          <a:endParaRPr lang="en-IN"/>
        </a:p>
      </dgm:t>
    </dgm:pt>
    <dgm:pt modelId="{1F3923CD-868B-40B1-A22E-A9681FEB0917}" type="sibTrans" cxnId="{E5812AF4-0A77-4C75-891F-4C545B27F73C}">
      <dgm:prSet/>
      <dgm:spPr/>
      <dgm:t>
        <a:bodyPr/>
        <a:lstStyle/>
        <a:p>
          <a:endParaRPr lang="en-IN"/>
        </a:p>
      </dgm:t>
    </dgm:pt>
    <dgm:pt modelId="{9EFBF05F-8144-43C8-B267-C6431CC2C9E2}">
      <dgm:prSet phldrT="[Text]" custT="1"/>
      <dgm:spPr>
        <a:solidFill>
          <a:schemeClr val="bg1">
            <a:lumMod val="95000"/>
            <a:alpha val="90000"/>
          </a:schemeClr>
        </a:solidFill>
        <a:ln>
          <a:solidFill>
            <a:schemeClr val="bg1">
              <a:lumMod val="95000"/>
            </a:schemeClr>
          </a:solidFill>
        </a:ln>
      </dgm:spPr>
      <dgm:t>
        <a:bodyPr/>
        <a:lstStyle/>
        <a:p>
          <a:r>
            <a:rPr lang="en-IN" sz="3050" b="0" i="0" dirty="0">
              <a:latin typeface="Inter" panose="020B0604020202020204" charset="0"/>
              <a:ea typeface="Inter" panose="020B0604020202020204" charset="0"/>
            </a:rPr>
            <a:t>Invasive Procedures</a:t>
          </a:r>
          <a:endParaRPr lang="en-IN" sz="3050" dirty="0">
            <a:solidFill>
              <a:schemeClr val="tx1"/>
            </a:solidFill>
            <a:latin typeface="Inter" panose="020B0604020202020204" charset="0"/>
            <a:ea typeface="Inter" panose="020B0604020202020204" charset="0"/>
            <a:cs typeface="Aharoni" panose="02010803020104030203" pitchFamily="2" charset="-79"/>
          </a:endParaRPr>
        </a:p>
      </dgm:t>
    </dgm:pt>
    <dgm:pt modelId="{C52A11C7-99E1-46B0-9122-2AFD339F4937}" type="parTrans" cxnId="{15C5500C-FAE1-47B4-B1F3-DDFE73B8C7E7}">
      <dgm:prSet/>
      <dgm:spPr/>
      <dgm:t>
        <a:bodyPr/>
        <a:lstStyle/>
        <a:p>
          <a:endParaRPr lang="en-IN"/>
        </a:p>
      </dgm:t>
    </dgm:pt>
    <dgm:pt modelId="{8A43936B-BD78-4034-B24A-A1BDC66E9CB4}" type="sibTrans" cxnId="{15C5500C-FAE1-47B4-B1F3-DDFE73B8C7E7}">
      <dgm:prSet/>
      <dgm:spPr/>
      <dgm:t>
        <a:bodyPr/>
        <a:lstStyle/>
        <a:p>
          <a:endParaRPr lang="en-IN"/>
        </a:p>
      </dgm:t>
    </dgm:pt>
    <dgm:pt modelId="{21A0A0A6-5558-4910-8E6E-EDBFE2991471}">
      <dgm:prSet phldrT="[Text]" custT="1"/>
      <dgm:spPr>
        <a:solidFill>
          <a:schemeClr val="bg1">
            <a:lumMod val="95000"/>
            <a:alpha val="90000"/>
          </a:schemeClr>
        </a:solidFill>
        <a:ln>
          <a:solidFill>
            <a:schemeClr val="bg1">
              <a:lumMod val="95000"/>
            </a:schemeClr>
          </a:solidFill>
        </a:ln>
      </dgm:spPr>
      <dgm:t>
        <a:bodyPr/>
        <a:lstStyle/>
        <a:p>
          <a:r>
            <a:rPr lang="en-IN" sz="3050" b="0" i="0" dirty="0">
              <a:latin typeface="Inter" panose="020B0604020202020204" charset="0"/>
              <a:ea typeface="Inter" panose="020B0604020202020204" charset="0"/>
            </a:rPr>
            <a:t>Precision Treatment</a:t>
          </a:r>
          <a:endParaRPr lang="en-IN" sz="3050" dirty="0">
            <a:solidFill>
              <a:schemeClr val="tx1"/>
            </a:solidFill>
            <a:latin typeface="Inter" panose="020B0604020202020204" charset="0"/>
            <a:ea typeface="Inter" panose="020B0604020202020204" charset="0"/>
            <a:cs typeface="Aharoni" panose="02010803020104030203" pitchFamily="2" charset="-79"/>
          </a:endParaRPr>
        </a:p>
      </dgm:t>
    </dgm:pt>
    <dgm:pt modelId="{3D588A07-7385-41D3-928F-8BF98178C1D5}" type="parTrans" cxnId="{C1D8101B-1941-4BF3-8B5A-40B86FB5E5A9}">
      <dgm:prSet/>
      <dgm:spPr/>
      <dgm:t>
        <a:bodyPr/>
        <a:lstStyle/>
        <a:p>
          <a:endParaRPr lang="en-IN"/>
        </a:p>
      </dgm:t>
    </dgm:pt>
    <dgm:pt modelId="{448F48AB-43A9-4C6F-917E-139160B9BD7C}" type="sibTrans" cxnId="{C1D8101B-1941-4BF3-8B5A-40B86FB5E5A9}">
      <dgm:prSet/>
      <dgm:spPr/>
      <dgm:t>
        <a:bodyPr/>
        <a:lstStyle/>
        <a:p>
          <a:endParaRPr lang="en-IN"/>
        </a:p>
      </dgm:t>
    </dgm:pt>
    <dgm:pt modelId="{CFA2318A-0B63-4E30-9FD7-9C108AC29ADD}">
      <dgm:prSet phldrT="[Text]" custT="1"/>
      <dgm:spPr>
        <a:solidFill>
          <a:schemeClr val="bg1">
            <a:lumMod val="85000"/>
            <a:alpha val="90000"/>
          </a:schemeClr>
        </a:solidFill>
        <a:ln>
          <a:solidFill>
            <a:schemeClr val="bg1">
              <a:lumMod val="85000"/>
            </a:schemeClr>
          </a:solidFill>
        </a:ln>
      </dgm:spPr>
      <dgm:t>
        <a:bodyPr/>
        <a:lstStyle/>
        <a:p>
          <a:r>
            <a:rPr lang="en-US" sz="2400" b="0" i="0" dirty="0">
              <a:latin typeface="Inter" panose="020B0604020202020204" charset="0"/>
              <a:ea typeface="Inter" panose="020B0604020202020204" charset="0"/>
            </a:rPr>
            <a:t>There is a critical need for a non-invasive method to predict the brain tumors through imaging (radiogenomics) alone</a:t>
          </a:r>
          <a:endParaRPr lang="en-IN" sz="2400" dirty="0">
            <a:solidFill>
              <a:schemeClr val="bg1">
                <a:lumMod val="50000"/>
              </a:schemeClr>
            </a:solidFill>
            <a:latin typeface="Inter" panose="020B0604020202020204" charset="0"/>
            <a:ea typeface="Inter" panose="020B0604020202020204" charset="0"/>
            <a:cs typeface="Aharoni" panose="02010803020104030203" pitchFamily="2" charset="-79"/>
          </a:endParaRPr>
        </a:p>
      </dgm:t>
    </dgm:pt>
    <dgm:pt modelId="{EBC66B34-1A85-4B97-95BB-F752773BD539}" type="parTrans" cxnId="{B5F44206-D891-415C-B4A3-5566E077DADC}">
      <dgm:prSet/>
      <dgm:spPr/>
      <dgm:t>
        <a:bodyPr/>
        <a:lstStyle/>
        <a:p>
          <a:endParaRPr lang="en-IN"/>
        </a:p>
      </dgm:t>
    </dgm:pt>
    <dgm:pt modelId="{A918065A-33B2-45E1-941A-99D98C4D9477}" type="sibTrans" cxnId="{B5F44206-D891-415C-B4A3-5566E077DADC}">
      <dgm:prSet/>
      <dgm:spPr/>
      <dgm:t>
        <a:bodyPr/>
        <a:lstStyle/>
        <a:p>
          <a:endParaRPr lang="en-IN"/>
        </a:p>
      </dgm:t>
    </dgm:pt>
    <dgm:pt modelId="{8C2DC196-FE08-4613-B8F5-573855A3CA08}" type="pres">
      <dgm:prSet presAssocID="{EF02BEB7-A7E6-476E-BCD8-CD78676A1085}" presName="Name0" presStyleCnt="0">
        <dgm:presLayoutVars>
          <dgm:dir/>
          <dgm:animLvl val="lvl"/>
          <dgm:resizeHandles val="exact"/>
        </dgm:presLayoutVars>
      </dgm:prSet>
      <dgm:spPr/>
    </dgm:pt>
    <dgm:pt modelId="{8FD848F0-B2C4-4A26-AC1F-8C3BD8CF9F8E}" type="pres">
      <dgm:prSet presAssocID="{EF02BEB7-A7E6-476E-BCD8-CD78676A1085}" presName="tSp" presStyleCnt="0"/>
      <dgm:spPr/>
    </dgm:pt>
    <dgm:pt modelId="{310D766D-FA0B-4249-AC58-1FE468ECEAF0}" type="pres">
      <dgm:prSet presAssocID="{EF02BEB7-A7E6-476E-BCD8-CD78676A1085}" presName="bSp" presStyleCnt="0"/>
      <dgm:spPr/>
    </dgm:pt>
    <dgm:pt modelId="{6DA0AC40-D189-41C0-9714-5A1DE70EA30D}" type="pres">
      <dgm:prSet presAssocID="{EF02BEB7-A7E6-476E-BCD8-CD78676A1085}" presName="process" presStyleCnt="0"/>
      <dgm:spPr/>
    </dgm:pt>
    <dgm:pt modelId="{BFB65945-7EDB-4789-82A5-4C60D490C0E2}" type="pres">
      <dgm:prSet presAssocID="{17094F1A-42C9-46BB-A309-A9500DBEE264}" presName="composite1" presStyleCnt="0"/>
      <dgm:spPr/>
    </dgm:pt>
    <dgm:pt modelId="{F90FAB74-31BB-430D-82E9-1D0C38E7504E}" type="pres">
      <dgm:prSet presAssocID="{17094F1A-42C9-46BB-A309-A9500DBEE264}" presName="dummyNode1" presStyleLbl="node1" presStyleIdx="0" presStyleCnt="3"/>
      <dgm:spPr/>
    </dgm:pt>
    <dgm:pt modelId="{C2811829-DF23-4C60-9E0F-9F7C7812286B}" type="pres">
      <dgm:prSet presAssocID="{17094F1A-42C9-46BB-A309-A9500DBEE264}" presName="childNode1" presStyleLbl="bgAcc1" presStyleIdx="0" presStyleCnt="3" custScaleX="121637" custScaleY="151702" custLinFactNeighborX="-689" custLinFactNeighborY="2197">
        <dgm:presLayoutVars>
          <dgm:bulletEnabled val="1"/>
        </dgm:presLayoutVars>
      </dgm:prSet>
      <dgm:spPr/>
    </dgm:pt>
    <dgm:pt modelId="{BFACA9A9-CF7D-4AC5-A5D4-38CDF199CBD7}" type="pres">
      <dgm:prSet presAssocID="{17094F1A-42C9-46BB-A309-A9500DBEE264}" presName="childNode1tx" presStyleLbl="bgAcc1" presStyleIdx="0" presStyleCnt="3">
        <dgm:presLayoutVars>
          <dgm:bulletEnabled val="1"/>
        </dgm:presLayoutVars>
      </dgm:prSet>
      <dgm:spPr/>
    </dgm:pt>
    <dgm:pt modelId="{62E94EA0-45C7-4E1C-8EB5-BB22565774BB}" type="pres">
      <dgm:prSet presAssocID="{17094F1A-42C9-46BB-A309-A9500DBEE264}" presName="parentNode1" presStyleLbl="node1" presStyleIdx="0" presStyleCnt="3" custLinFactNeighborX="-777" custLinFactNeighborY="11550">
        <dgm:presLayoutVars>
          <dgm:chMax val="1"/>
          <dgm:bulletEnabled val="1"/>
        </dgm:presLayoutVars>
      </dgm:prSet>
      <dgm:spPr/>
    </dgm:pt>
    <dgm:pt modelId="{7B86EC0B-3958-48C6-85D9-54C2293AFA3E}" type="pres">
      <dgm:prSet presAssocID="{17094F1A-42C9-46BB-A309-A9500DBEE264}" presName="connSite1" presStyleCnt="0"/>
      <dgm:spPr/>
    </dgm:pt>
    <dgm:pt modelId="{72DAC244-3A34-4665-A420-10737E60C5C8}" type="pres">
      <dgm:prSet presAssocID="{6381F6AF-CFA5-4B68-BAB8-D416F41A0173}" presName="Name9" presStyleLbl="sibTrans2D1" presStyleIdx="0" presStyleCnt="2" custAng="1013577" custLinFactNeighborX="-382" custLinFactNeighborY="1987"/>
      <dgm:spPr/>
    </dgm:pt>
    <dgm:pt modelId="{EE85510B-E5DA-4C09-9A0B-352E5F86615B}" type="pres">
      <dgm:prSet presAssocID="{F822D2BB-C3FC-4BE2-8D7D-BE85861DEE7A}" presName="composite2" presStyleCnt="0"/>
      <dgm:spPr/>
    </dgm:pt>
    <dgm:pt modelId="{DDD35336-8FA4-4209-8269-A6B61CFBDFAA}" type="pres">
      <dgm:prSet presAssocID="{F822D2BB-C3FC-4BE2-8D7D-BE85861DEE7A}" presName="dummyNode2" presStyleLbl="node1" presStyleIdx="0" presStyleCnt="3"/>
      <dgm:spPr/>
    </dgm:pt>
    <dgm:pt modelId="{D11AEAA8-CA5C-4FBD-BAF8-FCE5B1CCB069}" type="pres">
      <dgm:prSet presAssocID="{F822D2BB-C3FC-4BE2-8D7D-BE85861DEE7A}" presName="childNode2" presStyleLbl="bgAcc1" presStyleIdx="1" presStyleCnt="3" custScaleX="106439" custScaleY="165064" custLinFactNeighborX="-1382" custLinFactNeighborY="3194">
        <dgm:presLayoutVars>
          <dgm:bulletEnabled val="1"/>
        </dgm:presLayoutVars>
      </dgm:prSet>
      <dgm:spPr/>
    </dgm:pt>
    <dgm:pt modelId="{6036BF0B-3ADC-4921-ADA4-E10EA5D24587}" type="pres">
      <dgm:prSet presAssocID="{F822D2BB-C3FC-4BE2-8D7D-BE85861DEE7A}" presName="childNode2tx" presStyleLbl="bgAcc1" presStyleIdx="1" presStyleCnt="3">
        <dgm:presLayoutVars>
          <dgm:bulletEnabled val="1"/>
        </dgm:presLayoutVars>
      </dgm:prSet>
      <dgm:spPr/>
    </dgm:pt>
    <dgm:pt modelId="{A6DFB0E9-B1EE-4460-AB05-57C1686BA6C9}" type="pres">
      <dgm:prSet presAssocID="{F822D2BB-C3FC-4BE2-8D7D-BE85861DEE7A}" presName="parentNode2" presStyleLbl="node1" presStyleIdx="1" presStyleCnt="3" custScaleX="98090" custScaleY="92430" custLinFactNeighborX="4234" custLinFactNeighborY="-38675">
        <dgm:presLayoutVars>
          <dgm:chMax val="0"/>
          <dgm:bulletEnabled val="1"/>
        </dgm:presLayoutVars>
      </dgm:prSet>
      <dgm:spPr/>
    </dgm:pt>
    <dgm:pt modelId="{9F275382-8079-42A3-8E0E-C70B5FB45E52}" type="pres">
      <dgm:prSet presAssocID="{F822D2BB-C3FC-4BE2-8D7D-BE85861DEE7A}" presName="connSite2" presStyleCnt="0"/>
      <dgm:spPr/>
    </dgm:pt>
    <dgm:pt modelId="{EE66D5CD-AC86-4FC5-8848-3A3353B32B29}" type="pres">
      <dgm:prSet presAssocID="{1A7CFC3F-7770-46B8-B608-8DC70FA5F936}" presName="Name18" presStyleLbl="sibTrans2D1" presStyleIdx="1" presStyleCnt="2" custAng="20719760" custLinFactNeighborX="-1031" custLinFactNeighborY="229"/>
      <dgm:spPr/>
    </dgm:pt>
    <dgm:pt modelId="{54C1B989-FF34-4E1A-918A-C25FB1A7DD98}" type="pres">
      <dgm:prSet presAssocID="{F31CE17A-B9E4-4FE1-9374-6CEE3C4A93C5}" presName="composite1" presStyleCnt="0"/>
      <dgm:spPr/>
    </dgm:pt>
    <dgm:pt modelId="{57B1E912-7AA8-41D1-8E20-AA4A1AF0D793}" type="pres">
      <dgm:prSet presAssocID="{F31CE17A-B9E4-4FE1-9374-6CEE3C4A93C5}" presName="dummyNode1" presStyleLbl="node1" presStyleIdx="1" presStyleCnt="3"/>
      <dgm:spPr/>
    </dgm:pt>
    <dgm:pt modelId="{4334D1C0-C5C7-4F6A-BA12-C057E9EC74C5}" type="pres">
      <dgm:prSet presAssocID="{F31CE17A-B9E4-4FE1-9374-6CEE3C4A93C5}" presName="childNode1" presStyleLbl="bgAcc1" presStyleIdx="2" presStyleCnt="3" custScaleX="110319" custScaleY="172840" custLinFactNeighborX="-454" custLinFactNeighborY="-7">
        <dgm:presLayoutVars>
          <dgm:bulletEnabled val="1"/>
        </dgm:presLayoutVars>
      </dgm:prSet>
      <dgm:spPr/>
    </dgm:pt>
    <dgm:pt modelId="{623B4FD5-945A-434F-9082-072D7E4F720A}" type="pres">
      <dgm:prSet presAssocID="{F31CE17A-B9E4-4FE1-9374-6CEE3C4A93C5}" presName="childNode1tx" presStyleLbl="bgAcc1" presStyleIdx="2" presStyleCnt="3">
        <dgm:presLayoutVars>
          <dgm:bulletEnabled val="1"/>
        </dgm:presLayoutVars>
      </dgm:prSet>
      <dgm:spPr/>
    </dgm:pt>
    <dgm:pt modelId="{FC452397-93A3-4004-9961-473D0091D3F5}" type="pres">
      <dgm:prSet presAssocID="{F31CE17A-B9E4-4FE1-9374-6CEE3C4A93C5}" presName="parentNode1" presStyleLbl="node1" presStyleIdx="2" presStyleCnt="3" custLinFactNeighborX="4616" custLinFactNeighborY="43916">
        <dgm:presLayoutVars>
          <dgm:chMax val="1"/>
          <dgm:bulletEnabled val="1"/>
        </dgm:presLayoutVars>
      </dgm:prSet>
      <dgm:spPr/>
    </dgm:pt>
    <dgm:pt modelId="{EB2248A1-D960-4605-B601-85F1422CE5B8}" type="pres">
      <dgm:prSet presAssocID="{F31CE17A-B9E4-4FE1-9374-6CEE3C4A93C5}" presName="connSite1" presStyleCnt="0"/>
      <dgm:spPr/>
    </dgm:pt>
  </dgm:ptLst>
  <dgm:cxnLst>
    <dgm:cxn modelId="{911D1405-4FD0-4130-8D96-774DDA0D3CC2}" type="presOf" srcId="{1A7CFC3F-7770-46B8-B608-8DC70FA5F936}" destId="{EE66D5CD-AC86-4FC5-8848-3A3353B32B29}" srcOrd="0" destOrd="0" presId="urn:microsoft.com/office/officeart/2005/8/layout/hProcess4"/>
    <dgm:cxn modelId="{B5F44206-D891-415C-B4A3-5566E077DADC}" srcId="{F822D2BB-C3FC-4BE2-8D7D-BE85861DEE7A}" destId="{CFA2318A-0B63-4E30-9FD7-9C108AC29ADD}" srcOrd="1" destOrd="0" parTransId="{EBC66B34-1A85-4B97-95BB-F752773BD539}" sibTransId="{A918065A-33B2-45E1-941A-99D98C4D9477}"/>
    <dgm:cxn modelId="{15C5500C-FAE1-47B4-B1F3-DDFE73B8C7E7}" srcId="{17094F1A-42C9-46BB-A309-A9500DBEE264}" destId="{9EFBF05F-8144-43C8-B267-C6431CC2C9E2}" srcOrd="1" destOrd="0" parTransId="{C52A11C7-99E1-46B0-9122-2AFD339F4937}" sibTransId="{8A43936B-BD78-4034-B24A-A1BDC66E9CB4}"/>
    <dgm:cxn modelId="{8716981A-4ACA-4224-B6D4-19678B3C55B0}" type="presOf" srcId="{879067A8-53B6-4A5E-A94B-78CD06368E0F}" destId="{6036BF0B-3ADC-4921-ADA4-E10EA5D24587}" srcOrd="1" destOrd="0" presId="urn:microsoft.com/office/officeart/2005/8/layout/hProcess4"/>
    <dgm:cxn modelId="{C1D8101B-1941-4BF3-8B5A-40B86FB5E5A9}" srcId="{17094F1A-42C9-46BB-A309-A9500DBEE264}" destId="{21A0A0A6-5558-4910-8E6E-EDBFE2991471}" srcOrd="3" destOrd="0" parTransId="{3D588A07-7385-41D3-928F-8BF98178C1D5}" sibTransId="{448F48AB-43A9-4C6F-917E-139160B9BD7C}"/>
    <dgm:cxn modelId="{75E0331E-426E-4D8D-89A1-16D9BB0CAAD5}" srcId="{F31CE17A-B9E4-4FE1-9374-6CEE3C4A93C5}" destId="{F2CA6F68-F4C6-47D6-8014-44228DD075AE}" srcOrd="2" destOrd="0" parTransId="{3F6650DD-0123-46AE-8AD4-F58121680F3F}" sibTransId="{70B8385A-403A-4DDF-8A4C-657BF1D6986A}"/>
    <dgm:cxn modelId="{86A71522-3969-4FDB-8DBD-1790C36FFECC}" type="presOf" srcId="{F822D2BB-C3FC-4BE2-8D7D-BE85861DEE7A}" destId="{A6DFB0E9-B1EE-4460-AB05-57C1686BA6C9}" srcOrd="0" destOrd="0" presId="urn:microsoft.com/office/officeart/2005/8/layout/hProcess4"/>
    <dgm:cxn modelId="{223CFF2E-4514-4B1A-AA43-AE4484D5D2E6}" type="presOf" srcId="{A5019623-1977-4236-8522-8C390DBA649F}" destId="{C2811829-DF23-4C60-9E0F-9F7C7812286B}" srcOrd="0" destOrd="2" presId="urn:microsoft.com/office/officeart/2005/8/layout/hProcess4"/>
    <dgm:cxn modelId="{28FD9E2F-6E0E-4BAB-8A4E-99E4B345C4B8}" type="presOf" srcId="{9EFBF05F-8144-43C8-B267-C6431CC2C9E2}" destId="{C2811829-DF23-4C60-9E0F-9F7C7812286B}" srcOrd="0" destOrd="1" presId="urn:microsoft.com/office/officeart/2005/8/layout/hProcess4"/>
    <dgm:cxn modelId="{2088834A-ADB9-4804-AEEE-9BCE23DE6B4E}" type="presOf" srcId="{83EF1BE3-431B-4557-9136-E7259F409806}" destId="{623B4FD5-945A-434F-9082-072D7E4F720A}" srcOrd="1" destOrd="0" presId="urn:microsoft.com/office/officeart/2005/8/layout/hProcess4"/>
    <dgm:cxn modelId="{DCEE9150-89AC-40E5-A4A9-F9E42CEF38A0}" srcId="{F822D2BB-C3FC-4BE2-8D7D-BE85861DEE7A}" destId="{879067A8-53B6-4A5E-A94B-78CD06368E0F}" srcOrd="0" destOrd="0" parTransId="{317A4989-BA32-425E-BED4-2DC58350C8F5}" sibTransId="{3421621B-D393-4AEE-AE29-4CA4BFB424E0}"/>
    <dgm:cxn modelId="{665E1854-F840-4CD8-B0F8-930032A01830}" srcId="{17094F1A-42C9-46BB-A309-A9500DBEE264}" destId="{F7544449-1605-4DDE-81B7-F2F0759E1157}" srcOrd="0" destOrd="0" parTransId="{1BD3B256-03D8-4785-9EEF-8D193361B1E2}" sibTransId="{8BCBC433-57FA-4D12-A23D-05F7C274455C}"/>
    <dgm:cxn modelId="{65E61D69-5AF0-4CE7-B5E1-7EF4EB6BAFAE}" type="presOf" srcId="{17094F1A-42C9-46BB-A309-A9500DBEE264}" destId="{62E94EA0-45C7-4E1C-8EB5-BB22565774BB}" srcOrd="0" destOrd="0" presId="urn:microsoft.com/office/officeart/2005/8/layout/hProcess4"/>
    <dgm:cxn modelId="{503BEB6D-CE0C-4645-8306-6DD11514494F}" type="presOf" srcId="{83EF1BE3-431B-4557-9136-E7259F409806}" destId="{4334D1C0-C5C7-4F6A-BA12-C057E9EC74C5}" srcOrd="0" destOrd="0" presId="urn:microsoft.com/office/officeart/2005/8/layout/hProcess4"/>
    <dgm:cxn modelId="{D9B95D76-2FA6-433E-9882-91B1F78D44A5}" type="presOf" srcId="{6381F6AF-CFA5-4B68-BAB8-D416F41A0173}" destId="{72DAC244-3A34-4665-A420-10737E60C5C8}" srcOrd="0" destOrd="0" presId="urn:microsoft.com/office/officeart/2005/8/layout/hProcess4"/>
    <dgm:cxn modelId="{12045B7B-0F29-458A-B34F-84C3DD896426}" type="presOf" srcId="{CFA2318A-0B63-4E30-9FD7-9C108AC29ADD}" destId="{D11AEAA8-CA5C-4FBD-BAF8-FCE5B1CCB069}" srcOrd="0" destOrd="1" presId="urn:microsoft.com/office/officeart/2005/8/layout/hProcess4"/>
    <dgm:cxn modelId="{C558A580-9CDD-4B9F-9F29-1406C46D1B62}" srcId="{17094F1A-42C9-46BB-A309-A9500DBEE264}" destId="{A5019623-1977-4236-8522-8C390DBA649F}" srcOrd="2" destOrd="0" parTransId="{57C38DD5-D915-468F-8FC4-A70D466D1069}" sibTransId="{7E8346A9-DC62-4D16-955C-9922C27D12C6}"/>
    <dgm:cxn modelId="{27C4DD87-7AA8-4ACC-BCEC-A59234A367E2}" type="presOf" srcId="{5C3FE096-BCFC-4559-9BA1-87959F58A198}" destId="{623B4FD5-945A-434F-9082-072D7E4F720A}" srcOrd="1" destOrd="1" presId="urn:microsoft.com/office/officeart/2005/8/layout/hProcess4"/>
    <dgm:cxn modelId="{13C0C190-A46F-4F5C-94C5-EBA13CBCA925}" type="presOf" srcId="{F7544449-1605-4DDE-81B7-F2F0759E1157}" destId="{BFACA9A9-CF7D-4AC5-A5D4-38CDF199CBD7}" srcOrd="1" destOrd="0" presId="urn:microsoft.com/office/officeart/2005/8/layout/hProcess4"/>
    <dgm:cxn modelId="{AD39A395-652A-4857-AC19-333A298C6397}" srcId="{EF02BEB7-A7E6-476E-BCD8-CD78676A1085}" destId="{17094F1A-42C9-46BB-A309-A9500DBEE264}" srcOrd="0" destOrd="0" parTransId="{C06AB74F-9C71-4554-8523-DAF1AFDDAC8B}" sibTransId="{6381F6AF-CFA5-4B68-BAB8-D416F41A0173}"/>
    <dgm:cxn modelId="{FC4088A6-245F-4424-8F62-0E158A1DBE62}" type="presOf" srcId="{F2CA6F68-F4C6-47D6-8014-44228DD075AE}" destId="{4334D1C0-C5C7-4F6A-BA12-C057E9EC74C5}" srcOrd="0" destOrd="2" presId="urn:microsoft.com/office/officeart/2005/8/layout/hProcess4"/>
    <dgm:cxn modelId="{A9CFDBA9-7959-434E-89FA-D0558AA2C920}" type="presOf" srcId="{21A0A0A6-5558-4910-8E6E-EDBFE2991471}" destId="{BFACA9A9-CF7D-4AC5-A5D4-38CDF199CBD7}" srcOrd="1" destOrd="3" presId="urn:microsoft.com/office/officeart/2005/8/layout/hProcess4"/>
    <dgm:cxn modelId="{514D1FAB-8F09-450F-9B65-B2E09EF49291}" type="presOf" srcId="{5C3FE096-BCFC-4559-9BA1-87959F58A198}" destId="{4334D1C0-C5C7-4F6A-BA12-C057E9EC74C5}" srcOrd="0" destOrd="1" presId="urn:microsoft.com/office/officeart/2005/8/layout/hProcess4"/>
    <dgm:cxn modelId="{48374AB0-D637-4526-8BA5-058C53704A86}" type="presOf" srcId="{21A0A0A6-5558-4910-8E6E-EDBFE2991471}" destId="{C2811829-DF23-4C60-9E0F-9F7C7812286B}" srcOrd="0" destOrd="3" presId="urn:microsoft.com/office/officeart/2005/8/layout/hProcess4"/>
    <dgm:cxn modelId="{9A11F6B2-07CE-484B-ABF9-E31D26ED43F2}" type="presOf" srcId="{F7544449-1605-4DDE-81B7-F2F0759E1157}" destId="{C2811829-DF23-4C60-9E0F-9F7C7812286B}" srcOrd="0" destOrd="0" presId="urn:microsoft.com/office/officeart/2005/8/layout/hProcess4"/>
    <dgm:cxn modelId="{6B0757BA-3931-4072-9BEB-49CE7E1B4D3D}" type="presOf" srcId="{F2CA6F68-F4C6-47D6-8014-44228DD075AE}" destId="{623B4FD5-945A-434F-9082-072D7E4F720A}" srcOrd="1" destOrd="2" presId="urn:microsoft.com/office/officeart/2005/8/layout/hProcess4"/>
    <dgm:cxn modelId="{3992AFC8-0254-4B1C-80DA-23CBB293CD76}" srcId="{F31CE17A-B9E4-4FE1-9374-6CEE3C4A93C5}" destId="{83EF1BE3-431B-4557-9136-E7259F409806}" srcOrd="0" destOrd="0" parTransId="{F41F843C-CB54-43B0-A6F6-ECAD094F20A9}" sibTransId="{DBC51BE0-4D3A-4400-BDEB-70893C7098DC}"/>
    <dgm:cxn modelId="{3853FFCD-074F-4A84-B7EC-BE49EEFC4A92}" srcId="{EF02BEB7-A7E6-476E-BCD8-CD78676A1085}" destId="{F822D2BB-C3FC-4BE2-8D7D-BE85861DEE7A}" srcOrd="1" destOrd="0" parTransId="{A868E1B8-8BEA-49EB-B4F0-94311A1DC5D6}" sibTransId="{1A7CFC3F-7770-46B8-B608-8DC70FA5F936}"/>
    <dgm:cxn modelId="{CD6DCCCF-86BB-4E8E-8FFF-803FEB1E3434}" type="presOf" srcId="{F31CE17A-B9E4-4FE1-9374-6CEE3C4A93C5}" destId="{FC452397-93A3-4004-9961-473D0091D3F5}" srcOrd="0" destOrd="0" presId="urn:microsoft.com/office/officeart/2005/8/layout/hProcess4"/>
    <dgm:cxn modelId="{236854D2-5429-4900-888E-4D9BBF8C7153}" type="presOf" srcId="{A5019623-1977-4236-8522-8C390DBA649F}" destId="{BFACA9A9-CF7D-4AC5-A5D4-38CDF199CBD7}" srcOrd="1" destOrd="2" presId="urn:microsoft.com/office/officeart/2005/8/layout/hProcess4"/>
    <dgm:cxn modelId="{779CCFD6-075F-4A79-8240-0BB2821BEF29}" type="presOf" srcId="{9EFBF05F-8144-43C8-B267-C6431CC2C9E2}" destId="{BFACA9A9-CF7D-4AC5-A5D4-38CDF199CBD7}" srcOrd="1" destOrd="1" presId="urn:microsoft.com/office/officeart/2005/8/layout/hProcess4"/>
    <dgm:cxn modelId="{FD4D04DB-377B-463B-89E4-08221C864CD9}" type="presOf" srcId="{CFA2318A-0B63-4E30-9FD7-9C108AC29ADD}" destId="{6036BF0B-3ADC-4921-ADA4-E10EA5D24587}" srcOrd="1" destOrd="1" presId="urn:microsoft.com/office/officeart/2005/8/layout/hProcess4"/>
    <dgm:cxn modelId="{95B20BDD-2A03-4D85-9265-50D6FA6094AB}" type="presOf" srcId="{879067A8-53B6-4A5E-A94B-78CD06368E0F}" destId="{D11AEAA8-CA5C-4FBD-BAF8-FCE5B1CCB069}" srcOrd="0" destOrd="0" presId="urn:microsoft.com/office/officeart/2005/8/layout/hProcess4"/>
    <dgm:cxn modelId="{9095E0EC-0D1A-4875-BCD6-E4A6B180A7BE}" srcId="{EF02BEB7-A7E6-476E-BCD8-CD78676A1085}" destId="{F31CE17A-B9E4-4FE1-9374-6CEE3C4A93C5}" srcOrd="2" destOrd="0" parTransId="{ED80494C-1FA0-4932-9AA5-9C94DAAB416E}" sibTransId="{6649326F-B580-4E4F-AEC6-D64C80466678}"/>
    <dgm:cxn modelId="{E5812AF4-0A77-4C75-891F-4C545B27F73C}" srcId="{F31CE17A-B9E4-4FE1-9374-6CEE3C4A93C5}" destId="{5C3FE096-BCFC-4559-9BA1-87959F58A198}" srcOrd="1" destOrd="0" parTransId="{C3DD75C1-D170-469E-8DCB-BBD00542D624}" sibTransId="{1F3923CD-868B-40B1-A22E-A9681FEB0917}"/>
    <dgm:cxn modelId="{4B53D0FD-C99F-4851-8DAB-14059ABA95A9}" type="presOf" srcId="{EF02BEB7-A7E6-476E-BCD8-CD78676A1085}" destId="{8C2DC196-FE08-4613-B8F5-573855A3CA08}" srcOrd="0" destOrd="0" presId="urn:microsoft.com/office/officeart/2005/8/layout/hProcess4"/>
    <dgm:cxn modelId="{938B8CD7-452B-4DE0-BE0A-D2FE6BA0F3E7}" type="presParOf" srcId="{8C2DC196-FE08-4613-B8F5-573855A3CA08}" destId="{8FD848F0-B2C4-4A26-AC1F-8C3BD8CF9F8E}" srcOrd="0" destOrd="0" presId="urn:microsoft.com/office/officeart/2005/8/layout/hProcess4"/>
    <dgm:cxn modelId="{5C49986A-75D2-4B28-81A4-9B8BBAE21CA1}" type="presParOf" srcId="{8C2DC196-FE08-4613-B8F5-573855A3CA08}" destId="{310D766D-FA0B-4249-AC58-1FE468ECEAF0}" srcOrd="1" destOrd="0" presId="urn:microsoft.com/office/officeart/2005/8/layout/hProcess4"/>
    <dgm:cxn modelId="{77FED4BC-8BBD-44C4-B2E7-2FCD2DCA8C03}" type="presParOf" srcId="{8C2DC196-FE08-4613-B8F5-573855A3CA08}" destId="{6DA0AC40-D189-41C0-9714-5A1DE70EA30D}" srcOrd="2" destOrd="0" presId="urn:microsoft.com/office/officeart/2005/8/layout/hProcess4"/>
    <dgm:cxn modelId="{F2DCCF82-9305-42B5-976A-B1EE187823A0}" type="presParOf" srcId="{6DA0AC40-D189-41C0-9714-5A1DE70EA30D}" destId="{BFB65945-7EDB-4789-82A5-4C60D490C0E2}" srcOrd="0" destOrd="0" presId="urn:microsoft.com/office/officeart/2005/8/layout/hProcess4"/>
    <dgm:cxn modelId="{6AEF18CB-F6E9-4EF2-A5F9-6364BD2754B1}" type="presParOf" srcId="{BFB65945-7EDB-4789-82A5-4C60D490C0E2}" destId="{F90FAB74-31BB-430D-82E9-1D0C38E7504E}" srcOrd="0" destOrd="0" presId="urn:microsoft.com/office/officeart/2005/8/layout/hProcess4"/>
    <dgm:cxn modelId="{52CC62F0-43DD-4341-BD31-8B0FEC4B36D0}" type="presParOf" srcId="{BFB65945-7EDB-4789-82A5-4C60D490C0E2}" destId="{C2811829-DF23-4C60-9E0F-9F7C7812286B}" srcOrd="1" destOrd="0" presId="urn:microsoft.com/office/officeart/2005/8/layout/hProcess4"/>
    <dgm:cxn modelId="{119A434E-7AB3-4BE2-BB69-4127A0DB977A}" type="presParOf" srcId="{BFB65945-7EDB-4789-82A5-4C60D490C0E2}" destId="{BFACA9A9-CF7D-4AC5-A5D4-38CDF199CBD7}" srcOrd="2" destOrd="0" presId="urn:microsoft.com/office/officeart/2005/8/layout/hProcess4"/>
    <dgm:cxn modelId="{1667D858-9303-42DF-9DC1-DE0454B47AEF}" type="presParOf" srcId="{BFB65945-7EDB-4789-82A5-4C60D490C0E2}" destId="{62E94EA0-45C7-4E1C-8EB5-BB22565774BB}" srcOrd="3" destOrd="0" presId="urn:microsoft.com/office/officeart/2005/8/layout/hProcess4"/>
    <dgm:cxn modelId="{0C28CED5-C961-4E2A-90C4-D8DF0DA8E8EA}" type="presParOf" srcId="{BFB65945-7EDB-4789-82A5-4C60D490C0E2}" destId="{7B86EC0B-3958-48C6-85D9-54C2293AFA3E}" srcOrd="4" destOrd="0" presId="urn:microsoft.com/office/officeart/2005/8/layout/hProcess4"/>
    <dgm:cxn modelId="{59369FE4-A855-48CE-BBF3-EB654FD06BC9}" type="presParOf" srcId="{6DA0AC40-D189-41C0-9714-5A1DE70EA30D}" destId="{72DAC244-3A34-4665-A420-10737E60C5C8}" srcOrd="1" destOrd="0" presId="urn:microsoft.com/office/officeart/2005/8/layout/hProcess4"/>
    <dgm:cxn modelId="{9DD45CB7-D45F-4830-8B92-968FD2071A37}" type="presParOf" srcId="{6DA0AC40-D189-41C0-9714-5A1DE70EA30D}" destId="{EE85510B-E5DA-4C09-9A0B-352E5F86615B}" srcOrd="2" destOrd="0" presId="urn:microsoft.com/office/officeart/2005/8/layout/hProcess4"/>
    <dgm:cxn modelId="{4ADDE8CE-CDD5-4DF9-90C7-6BB4B2002BDB}" type="presParOf" srcId="{EE85510B-E5DA-4C09-9A0B-352E5F86615B}" destId="{DDD35336-8FA4-4209-8269-A6B61CFBDFAA}" srcOrd="0" destOrd="0" presId="urn:microsoft.com/office/officeart/2005/8/layout/hProcess4"/>
    <dgm:cxn modelId="{88058621-05B4-4354-843C-7CCAD3DCD05A}" type="presParOf" srcId="{EE85510B-E5DA-4C09-9A0B-352E5F86615B}" destId="{D11AEAA8-CA5C-4FBD-BAF8-FCE5B1CCB069}" srcOrd="1" destOrd="0" presId="urn:microsoft.com/office/officeart/2005/8/layout/hProcess4"/>
    <dgm:cxn modelId="{2BCFD867-BB1E-4827-A5C1-EF8804C0E3D2}" type="presParOf" srcId="{EE85510B-E5DA-4C09-9A0B-352E5F86615B}" destId="{6036BF0B-3ADC-4921-ADA4-E10EA5D24587}" srcOrd="2" destOrd="0" presId="urn:microsoft.com/office/officeart/2005/8/layout/hProcess4"/>
    <dgm:cxn modelId="{D1DA0699-B98B-417C-B688-63668DC85977}" type="presParOf" srcId="{EE85510B-E5DA-4C09-9A0B-352E5F86615B}" destId="{A6DFB0E9-B1EE-4460-AB05-57C1686BA6C9}" srcOrd="3" destOrd="0" presId="urn:microsoft.com/office/officeart/2005/8/layout/hProcess4"/>
    <dgm:cxn modelId="{4AA75E72-10D4-4DAC-8DD5-92C6A3A05F0C}" type="presParOf" srcId="{EE85510B-E5DA-4C09-9A0B-352E5F86615B}" destId="{9F275382-8079-42A3-8E0E-C70B5FB45E52}" srcOrd="4" destOrd="0" presId="urn:microsoft.com/office/officeart/2005/8/layout/hProcess4"/>
    <dgm:cxn modelId="{E4646886-BB79-49E5-8116-EB1CED059001}" type="presParOf" srcId="{6DA0AC40-D189-41C0-9714-5A1DE70EA30D}" destId="{EE66D5CD-AC86-4FC5-8848-3A3353B32B29}" srcOrd="3" destOrd="0" presId="urn:microsoft.com/office/officeart/2005/8/layout/hProcess4"/>
    <dgm:cxn modelId="{7F4AB14F-25FE-4D40-BBAF-9AB7DE0EC588}" type="presParOf" srcId="{6DA0AC40-D189-41C0-9714-5A1DE70EA30D}" destId="{54C1B989-FF34-4E1A-918A-C25FB1A7DD98}" srcOrd="4" destOrd="0" presId="urn:microsoft.com/office/officeart/2005/8/layout/hProcess4"/>
    <dgm:cxn modelId="{67FF608C-2F30-465B-8CD2-B9792A908D47}" type="presParOf" srcId="{54C1B989-FF34-4E1A-918A-C25FB1A7DD98}" destId="{57B1E912-7AA8-41D1-8E20-AA4A1AF0D793}" srcOrd="0" destOrd="0" presId="urn:microsoft.com/office/officeart/2005/8/layout/hProcess4"/>
    <dgm:cxn modelId="{D8E5EC29-8427-47B5-8A96-C9457518866E}" type="presParOf" srcId="{54C1B989-FF34-4E1A-918A-C25FB1A7DD98}" destId="{4334D1C0-C5C7-4F6A-BA12-C057E9EC74C5}" srcOrd="1" destOrd="0" presId="urn:microsoft.com/office/officeart/2005/8/layout/hProcess4"/>
    <dgm:cxn modelId="{34901695-5898-4A74-9FB1-78E8E86D7131}" type="presParOf" srcId="{54C1B989-FF34-4E1A-918A-C25FB1A7DD98}" destId="{623B4FD5-945A-434F-9082-072D7E4F720A}" srcOrd="2" destOrd="0" presId="urn:microsoft.com/office/officeart/2005/8/layout/hProcess4"/>
    <dgm:cxn modelId="{D06F9527-CB38-45EC-8116-EE28B6784427}" type="presParOf" srcId="{54C1B989-FF34-4E1A-918A-C25FB1A7DD98}" destId="{FC452397-93A3-4004-9961-473D0091D3F5}" srcOrd="3" destOrd="0" presId="urn:microsoft.com/office/officeart/2005/8/layout/hProcess4"/>
    <dgm:cxn modelId="{9A187D9C-C95E-413D-99BA-E59AA7993FFB}" type="presParOf" srcId="{54C1B989-FF34-4E1A-918A-C25FB1A7DD98}" destId="{EB2248A1-D960-4605-B601-85F1422CE5B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11829-DF23-4C60-9E0F-9F7C7812286B}">
      <dsp:nvSpPr>
        <dsp:cNvPr id="0" name=""/>
        <dsp:cNvSpPr/>
      </dsp:nvSpPr>
      <dsp:spPr>
        <a:xfrm>
          <a:off x="0" y="1614891"/>
          <a:ext cx="5081811" cy="5227427"/>
        </a:xfrm>
        <a:prstGeom prst="roundRect">
          <a:avLst>
            <a:gd name="adj" fmla="val 10000"/>
          </a:avLst>
        </a:prstGeom>
        <a:solidFill>
          <a:schemeClr val="bg1">
            <a:lumMod val="95000"/>
            <a:alpha val="9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55725">
            <a:lnSpc>
              <a:spcPct val="90000"/>
            </a:lnSpc>
            <a:spcBef>
              <a:spcPct val="0"/>
            </a:spcBef>
            <a:spcAft>
              <a:spcPct val="15000"/>
            </a:spcAft>
            <a:buChar char="•"/>
          </a:pPr>
          <a:r>
            <a:rPr lang="en-IN" sz="3050" b="0" i="0" kern="1200" dirty="0">
              <a:latin typeface="Inter" panose="020B0604020202020204" charset="0"/>
              <a:ea typeface="Inter" panose="020B0604020202020204" charset="0"/>
            </a:rPr>
            <a:t>Early Diagnosis</a:t>
          </a:r>
          <a:endParaRPr lang="en-IN" sz="3050" kern="1200" dirty="0">
            <a:solidFill>
              <a:schemeClr val="tx1"/>
            </a:solidFill>
            <a:latin typeface="Inter" panose="020B0604020202020204" charset="0"/>
            <a:ea typeface="Inter" panose="020B0604020202020204" charset="0"/>
            <a:cs typeface="Aharoni" panose="02010803020104030203" pitchFamily="2" charset="-79"/>
          </a:endParaRPr>
        </a:p>
        <a:p>
          <a:pPr marL="285750" lvl="1" indent="-285750" algn="l" defTabSz="1355725">
            <a:lnSpc>
              <a:spcPct val="90000"/>
            </a:lnSpc>
            <a:spcBef>
              <a:spcPct val="0"/>
            </a:spcBef>
            <a:spcAft>
              <a:spcPct val="15000"/>
            </a:spcAft>
            <a:buChar char="•"/>
          </a:pPr>
          <a:r>
            <a:rPr lang="en-IN" sz="3050" b="0" i="0" kern="1200" dirty="0">
              <a:latin typeface="Inter" panose="020B0604020202020204" charset="0"/>
              <a:ea typeface="Inter" panose="020B0604020202020204" charset="0"/>
            </a:rPr>
            <a:t>Invasive Procedures</a:t>
          </a:r>
          <a:endParaRPr lang="en-IN" sz="3050" kern="1200" dirty="0">
            <a:solidFill>
              <a:schemeClr val="tx1"/>
            </a:solidFill>
            <a:latin typeface="Inter" panose="020B0604020202020204" charset="0"/>
            <a:ea typeface="Inter" panose="020B0604020202020204" charset="0"/>
            <a:cs typeface="Aharoni" panose="02010803020104030203" pitchFamily="2" charset="-79"/>
          </a:endParaRPr>
        </a:p>
        <a:p>
          <a:pPr marL="285750" lvl="1" indent="-285750" algn="l" defTabSz="1355725">
            <a:lnSpc>
              <a:spcPct val="90000"/>
            </a:lnSpc>
            <a:spcBef>
              <a:spcPct val="0"/>
            </a:spcBef>
            <a:spcAft>
              <a:spcPct val="15000"/>
            </a:spcAft>
            <a:buChar char="•"/>
          </a:pPr>
          <a:r>
            <a:rPr lang="en-IN" sz="3050" kern="1200" dirty="0">
              <a:solidFill>
                <a:schemeClr val="tx1"/>
              </a:solidFill>
              <a:latin typeface="Inter" panose="020B0604020202020204" charset="0"/>
              <a:ea typeface="Inter" panose="020B0604020202020204" charset="0"/>
              <a:cs typeface="Aharoni" panose="02010803020104030203" pitchFamily="2" charset="-79"/>
            </a:rPr>
            <a:t>Dynamic Customer Behaviour</a:t>
          </a:r>
        </a:p>
        <a:p>
          <a:pPr marL="285750" lvl="1" indent="-285750" algn="l" defTabSz="1355725">
            <a:lnSpc>
              <a:spcPct val="90000"/>
            </a:lnSpc>
            <a:spcBef>
              <a:spcPct val="0"/>
            </a:spcBef>
            <a:spcAft>
              <a:spcPct val="15000"/>
            </a:spcAft>
            <a:buChar char="•"/>
          </a:pPr>
          <a:r>
            <a:rPr lang="en-IN" sz="3050" b="0" i="0" kern="1200" dirty="0">
              <a:latin typeface="Inter" panose="020B0604020202020204" charset="0"/>
              <a:ea typeface="Inter" panose="020B0604020202020204" charset="0"/>
            </a:rPr>
            <a:t>Precision Treatment</a:t>
          </a:r>
          <a:endParaRPr lang="en-IN" sz="3050" kern="1200" dirty="0">
            <a:solidFill>
              <a:schemeClr val="tx1"/>
            </a:solidFill>
            <a:latin typeface="Inter" panose="020B0604020202020204" charset="0"/>
            <a:ea typeface="Inter" panose="020B0604020202020204" charset="0"/>
            <a:cs typeface="Aharoni" panose="02010803020104030203" pitchFamily="2" charset="-79"/>
          </a:endParaRPr>
        </a:p>
      </dsp:txBody>
      <dsp:txXfrm>
        <a:off x="120298" y="1735189"/>
        <a:ext cx="4841215" cy="3866668"/>
      </dsp:txXfrm>
    </dsp:sp>
    <dsp:sp modelId="{72DAC244-3A34-4665-A420-10737E60C5C8}">
      <dsp:nvSpPr>
        <dsp:cNvPr id="0" name=""/>
        <dsp:cNvSpPr/>
      </dsp:nvSpPr>
      <dsp:spPr>
        <a:xfrm rot="1013577">
          <a:off x="2738530" y="3413269"/>
          <a:ext cx="4712136" cy="4712136"/>
        </a:xfrm>
        <a:prstGeom prst="leftCircularArrow">
          <a:avLst>
            <a:gd name="adj1" fmla="val 3037"/>
            <a:gd name="adj2" fmla="val 372708"/>
            <a:gd name="adj3" fmla="val 2108258"/>
            <a:gd name="adj4" fmla="val 8984528"/>
            <a:gd name="adj5" fmla="val 3543"/>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62E94EA0-45C7-4E1C-8EB5-BB22565774BB}">
      <dsp:nvSpPr>
        <dsp:cNvPr id="0" name=""/>
        <dsp:cNvSpPr/>
      </dsp:nvSpPr>
      <dsp:spPr>
        <a:xfrm>
          <a:off x="1354596" y="5307999"/>
          <a:ext cx="3713644" cy="1476793"/>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IN" sz="4200" b="1" kern="1200" dirty="0">
              <a:solidFill>
                <a:schemeClr val="tx2">
                  <a:lumMod val="75000"/>
                </a:schemeClr>
              </a:solidFill>
              <a:latin typeface="Aharoni" panose="02010803020104030203" pitchFamily="2" charset="-79"/>
              <a:cs typeface="Aharoni" panose="02010803020104030203" pitchFamily="2" charset="-79"/>
            </a:rPr>
            <a:t>Challenges</a:t>
          </a:r>
        </a:p>
      </dsp:txBody>
      <dsp:txXfrm>
        <a:off x="1397850" y="5351253"/>
        <a:ext cx="3627136" cy="1390285"/>
      </dsp:txXfrm>
    </dsp:sp>
    <dsp:sp modelId="{D11AEAA8-CA5C-4FBD-BAF8-FCE5B1CCB069}">
      <dsp:nvSpPr>
        <dsp:cNvPr id="0" name=""/>
        <dsp:cNvSpPr/>
      </dsp:nvSpPr>
      <dsp:spPr>
        <a:xfrm>
          <a:off x="5720818" y="1419029"/>
          <a:ext cx="4446861" cy="5687862"/>
        </a:xfrm>
        <a:prstGeom prst="roundRect">
          <a:avLst>
            <a:gd name="adj" fmla="val 10000"/>
          </a:avLst>
        </a:prstGeom>
        <a:solidFill>
          <a:schemeClr val="bg1">
            <a:lumMod val="85000"/>
            <a:alpha val="90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latin typeface="Inter" panose="020B0604020202020204" charset="0"/>
              <a:ea typeface="Inter" panose="020B0604020202020204" charset="0"/>
            </a:rPr>
            <a:t>The presence of malignant brain tumors, specifically glioblastoma, is a life-threatening condition characterized by a poor prognosis. </a:t>
          </a:r>
          <a:endParaRPr lang="en-IN" sz="2400" kern="1200" dirty="0">
            <a:solidFill>
              <a:schemeClr val="bg1">
                <a:lumMod val="50000"/>
              </a:schemeClr>
            </a:solidFill>
            <a:latin typeface="Inter" panose="020B0604020202020204" charset="0"/>
            <a:ea typeface="Inter" panose="020B0604020202020204" charset="0"/>
            <a:cs typeface="Aharoni" panose="02010803020104030203" pitchFamily="2" charset="-79"/>
          </a:endParaRPr>
        </a:p>
        <a:p>
          <a:pPr marL="228600" lvl="1" indent="-228600" algn="l" defTabSz="1066800">
            <a:lnSpc>
              <a:spcPct val="90000"/>
            </a:lnSpc>
            <a:spcBef>
              <a:spcPct val="0"/>
            </a:spcBef>
            <a:spcAft>
              <a:spcPct val="15000"/>
            </a:spcAft>
            <a:buChar char="•"/>
          </a:pPr>
          <a:r>
            <a:rPr lang="en-US" sz="2400" b="0" i="0" kern="1200" dirty="0">
              <a:latin typeface="Inter" panose="020B0604020202020204" charset="0"/>
              <a:ea typeface="Inter" panose="020B0604020202020204" charset="0"/>
            </a:rPr>
            <a:t>There is a critical need for a non-invasive method to predict the brain tumors through imaging (radiogenomics) alone</a:t>
          </a:r>
          <a:endParaRPr lang="en-IN" sz="2400" kern="1200" dirty="0">
            <a:solidFill>
              <a:schemeClr val="bg1">
                <a:lumMod val="50000"/>
              </a:schemeClr>
            </a:solidFill>
            <a:latin typeface="Inter" panose="020B0604020202020204" charset="0"/>
            <a:ea typeface="Inter" panose="020B0604020202020204" charset="0"/>
            <a:cs typeface="Aharoni" panose="02010803020104030203" pitchFamily="2" charset="-79"/>
          </a:endParaRPr>
        </a:p>
      </dsp:txBody>
      <dsp:txXfrm>
        <a:off x="5851062" y="2768101"/>
        <a:ext cx="4186373" cy="4208546"/>
      </dsp:txXfrm>
    </dsp:sp>
    <dsp:sp modelId="{EE66D5CD-AC86-4FC5-8848-3A3353B32B29}">
      <dsp:nvSpPr>
        <dsp:cNvPr id="0" name=""/>
        <dsp:cNvSpPr/>
      </dsp:nvSpPr>
      <dsp:spPr>
        <a:xfrm rot="20719760">
          <a:off x="8172040" y="35123"/>
          <a:ext cx="5202973" cy="5202973"/>
        </a:xfrm>
        <a:prstGeom prst="circularArrow">
          <a:avLst>
            <a:gd name="adj1" fmla="val 2750"/>
            <a:gd name="adj2" fmla="val 335288"/>
            <a:gd name="adj3" fmla="val 19891758"/>
            <a:gd name="adj4" fmla="val 12978068"/>
            <a:gd name="adj5" fmla="val 3209"/>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A6DFB0E9-B1EE-4460-AB05-57C1686BA6C9}">
      <dsp:nvSpPr>
        <dsp:cNvPr id="0" name=""/>
        <dsp:cNvSpPr/>
      </dsp:nvSpPr>
      <dsp:spPr>
        <a:xfrm>
          <a:off x="7034174" y="1176323"/>
          <a:ext cx="3642713" cy="1365000"/>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IN" sz="4200" b="1" kern="1200" dirty="0">
              <a:solidFill>
                <a:schemeClr val="tx2">
                  <a:lumMod val="75000"/>
                </a:schemeClr>
              </a:solidFill>
            </a:rPr>
            <a:t>Problem</a:t>
          </a:r>
          <a:r>
            <a:rPr lang="en-IN" sz="4200" b="1" kern="1200" baseline="0" dirty="0">
              <a:solidFill>
                <a:schemeClr val="tx2">
                  <a:lumMod val="75000"/>
                </a:schemeClr>
              </a:solidFill>
            </a:rPr>
            <a:t> Statement</a:t>
          </a:r>
          <a:endParaRPr lang="en-IN" sz="4200" b="1" kern="1200" dirty="0">
            <a:solidFill>
              <a:schemeClr val="tx2">
                <a:lumMod val="75000"/>
              </a:schemeClr>
            </a:solidFill>
          </a:endParaRPr>
        </a:p>
      </dsp:txBody>
      <dsp:txXfrm>
        <a:off x="7074153" y="1216302"/>
        <a:ext cx="3562755" cy="1285042"/>
      </dsp:txXfrm>
    </dsp:sp>
    <dsp:sp modelId="{4334D1C0-C5C7-4F6A-BA12-C057E9EC74C5}">
      <dsp:nvSpPr>
        <dsp:cNvPr id="0" name=""/>
        <dsp:cNvSpPr/>
      </dsp:nvSpPr>
      <dsp:spPr>
        <a:xfrm>
          <a:off x="11217611" y="1174753"/>
          <a:ext cx="4608962" cy="5955811"/>
        </a:xfrm>
        <a:prstGeom prst="roundRect">
          <a:avLst>
            <a:gd name="adj" fmla="val 10000"/>
          </a:avLst>
        </a:prstGeom>
        <a:solidFill>
          <a:schemeClr val="bg1">
            <a:lumMod val="75000"/>
            <a:alpha val="9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55725">
            <a:lnSpc>
              <a:spcPct val="90000"/>
            </a:lnSpc>
            <a:spcBef>
              <a:spcPct val="0"/>
            </a:spcBef>
            <a:spcAft>
              <a:spcPct val="15000"/>
            </a:spcAft>
            <a:buChar char="•"/>
          </a:pPr>
          <a:r>
            <a:rPr lang="en-US" sz="3050" b="0" i="0" kern="1200" dirty="0"/>
            <a:t>Develop a Deep CNN model capable of predicting the genetic characteristics of brain tumors through MRI scan analysis.</a:t>
          </a:r>
          <a:endParaRPr lang="en-IN" sz="3050" kern="1200" dirty="0">
            <a:solidFill>
              <a:schemeClr val="tx1"/>
            </a:solidFill>
            <a:latin typeface="+mn-lt"/>
            <a:cs typeface="Aharoni" panose="02010803020104030203" pitchFamily="2" charset="-79"/>
          </a:endParaRPr>
        </a:p>
        <a:p>
          <a:pPr marL="285750" lvl="1" indent="-285750" algn="l" defTabSz="1355725">
            <a:lnSpc>
              <a:spcPct val="90000"/>
            </a:lnSpc>
            <a:spcBef>
              <a:spcPct val="0"/>
            </a:spcBef>
            <a:spcAft>
              <a:spcPct val="15000"/>
            </a:spcAft>
            <a:buChar char="•"/>
          </a:pPr>
          <a:r>
            <a:rPr lang="en-US" sz="3050" b="0" i="0" kern="1200" dirty="0"/>
            <a:t>Train the model on a diverse dataset of brain MRI scans with labels.</a:t>
          </a:r>
          <a:endParaRPr lang="en-IN" sz="3050" kern="1200" dirty="0">
            <a:solidFill>
              <a:schemeClr val="tx1"/>
            </a:solidFill>
            <a:latin typeface="+mn-lt"/>
            <a:cs typeface="Aharoni" panose="02010803020104030203" pitchFamily="2" charset="-79"/>
          </a:endParaRPr>
        </a:p>
        <a:p>
          <a:pPr marL="285750" lvl="1" indent="-285750" algn="l" defTabSz="1355725">
            <a:lnSpc>
              <a:spcPct val="90000"/>
            </a:lnSpc>
            <a:spcBef>
              <a:spcPct val="0"/>
            </a:spcBef>
            <a:spcAft>
              <a:spcPct val="15000"/>
            </a:spcAft>
            <a:buChar char="•"/>
          </a:pPr>
          <a:endParaRPr lang="en-IN" sz="3050" kern="1200" dirty="0">
            <a:solidFill>
              <a:schemeClr val="tx1"/>
            </a:solidFill>
            <a:latin typeface="+mn-lt"/>
            <a:cs typeface="Aharoni" panose="02010803020104030203" pitchFamily="2" charset="-79"/>
          </a:endParaRPr>
        </a:p>
      </dsp:txBody>
      <dsp:txXfrm>
        <a:off x="11352603" y="1309745"/>
        <a:ext cx="4338978" cy="4409582"/>
      </dsp:txXfrm>
    </dsp:sp>
    <dsp:sp modelId="{FC452397-93A3-4004-9961-473D0091D3F5}">
      <dsp:nvSpPr>
        <dsp:cNvPr id="0" name=""/>
        <dsp:cNvSpPr/>
      </dsp:nvSpPr>
      <dsp:spPr>
        <a:xfrm>
          <a:off x="12383605" y="5785978"/>
          <a:ext cx="3713644" cy="1476793"/>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IN" sz="4200" b="1" kern="1200" dirty="0">
              <a:solidFill>
                <a:schemeClr val="tx2">
                  <a:lumMod val="75000"/>
                </a:schemeClr>
              </a:solidFill>
            </a:rPr>
            <a:t>Goals</a:t>
          </a:r>
          <a:r>
            <a:rPr lang="en-IN" sz="4200" b="1" kern="1200" baseline="0" dirty="0">
              <a:solidFill>
                <a:schemeClr val="tx2">
                  <a:lumMod val="75000"/>
                </a:schemeClr>
              </a:solidFill>
            </a:rPr>
            <a:t> and Objective</a:t>
          </a:r>
          <a:endParaRPr lang="en-IN" sz="4200" b="1" kern="1200" dirty="0">
            <a:solidFill>
              <a:schemeClr val="tx2">
                <a:lumMod val="75000"/>
              </a:schemeClr>
            </a:solidFill>
          </a:endParaRPr>
        </a:p>
      </dsp:txBody>
      <dsp:txXfrm>
        <a:off x="12426859" y="5829232"/>
        <a:ext cx="3627136" cy="139028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D493C-1394-48FF-8781-0A5B38BD4DBC}" type="datetimeFigureOut">
              <a:rPr lang="en-IN" smtClean="0"/>
              <a:t>28/10/23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2320A-BF46-43A9-B647-4FDD48C43872}" type="slidenum">
              <a:rPr lang="en-IN" smtClean="0"/>
              <a:t>‹#›</a:t>
            </a:fld>
            <a:endParaRPr lang="en-IN"/>
          </a:p>
        </p:txBody>
      </p:sp>
    </p:spTree>
    <p:extLst>
      <p:ext uri="{BB962C8B-B14F-4D97-AF65-F5344CB8AC3E}">
        <p14:creationId xmlns:p14="http://schemas.microsoft.com/office/powerpoint/2010/main" val="243905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2320A-BF46-43A9-B647-4FDD48C43872}" type="slidenum">
              <a:rPr lang="en-IN" smtClean="0"/>
              <a:t>3</a:t>
            </a:fld>
            <a:endParaRPr lang="en-IN"/>
          </a:p>
        </p:txBody>
      </p:sp>
    </p:spTree>
    <p:extLst>
      <p:ext uri="{BB962C8B-B14F-4D97-AF65-F5344CB8AC3E}">
        <p14:creationId xmlns:p14="http://schemas.microsoft.com/office/powerpoint/2010/main" val="178334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02320A-BF46-43A9-B647-4FDD48C43872}" type="slidenum">
              <a:rPr lang="en-IN" smtClean="0"/>
              <a:t>4</a:t>
            </a:fld>
            <a:endParaRPr lang="en-IN"/>
          </a:p>
        </p:txBody>
      </p:sp>
    </p:spTree>
    <p:extLst>
      <p:ext uri="{BB962C8B-B14F-4D97-AF65-F5344CB8AC3E}">
        <p14:creationId xmlns:p14="http://schemas.microsoft.com/office/powerpoint/2010/main" val="310667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c895b6996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c895b6996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err="1">
                <a:solidFill>
                  <a:srgbClr val="E3E3E3"/>
                </a:solidFill>
                <a:effectLst/>
                <a:latin typeface="Google Sans"/>
              </a:rPr>
              <a:t>EfficientNets</a:t>
            </a:r>
            <a:r>
              <a:rPr lang="en-US" b="0" i="0" u="none" strike="noStrike" dirty="0">
                <a:solidFill>
                  <a:srgbClr val="E3E3E3"/>
                </a:solidFill>
                <a:effectLst/>
                <a:latin typeface="Google Sans"/>
              </a:rPr>
              <a:t> are based on the idea of compound scaling, which means that they scale all dimensions of a CNN (width, depth, and resolution) uniformly. This results in a family of models that can be scaled to achieve different levels of accuracy and efficiency.</a:t>
            </a:r>
          </a:p>
          <a:p>
            <a:endParaRPr lang="en-US" b="0" i="0" u="none" strike="noStrike" dirty="0">
              <a:solidFill>
                <a:srgbClr val="E3E3E3"/>
              </a:solidFill>
              <a:effectLst/>
              <a:latin typeface="Google Sans"/>
            </a:endParaRPr>
          </a:p>
          <a:p>
            <a:pPr algn="l"/>
            <a:r>
              <a:rPr lang="en-US" b="0" i="0" u="none" strike="noStrike" dirty="0">
                <a:solidFill>
                  <a:srgbClr val="E3E3E3"/>
                </a:solidFill>
                <a:effectLst/>
                <a:latin typeface="Google Sans"/>
              </a:rPr>
              <a:t>Resnet50 is a 50-layer CNN architecture that was developed by </a:t>
            </a:r>
            <a:r>
              <a:rPr lang="en-US" b="0" i="0" u="none" strike="noStrike" dirty="0" err="1">
                <a:solidFill>
                  <a:srgbClr val="E3E3E3"/>
                </a:solidFill>
                <a:effectLst/>
                <a:latin typeface="Google Sans"/>
              </a:rPr>
              <a:t>Kaiming</a:t>
            </a:r>
            <a:r>
              <a:rPr lang="en-US" b="0" i="0" u="none" strike="noStrike" dirty="0">
                <a:solidFill>
                  <a:srgbClr val="E3E3E3"/>
                </a:solidFill>
                <a:effectLst/>
                <a:latin typeface="Google Sans"/>
              </a:rPr>
              <a:t> He, </a:t>
            </a:r>
            <a:r>
              <a:rPr lang="en-US" b="0" i="0" u="none" strike="noStrike" dirty="0" err="1">
                <a:solidFill>
                  <a:srgbClr val="E3E3E3"/>
                </a:solidFill>
                <a:effectLst/>
                <a:latin typeface="Google Sans"/>
              </a:rPr>
              <a:t>Xiangyu</a:t>
            </a:r>
            <a:r>
              <a:rPr lang="en-US" b="0" i="0" u="none" strike="noStrike" dirty="0">
                <a:solidFill>
                  <a:srgbClr val="E3E3E3"/>
                </a:solidFill>
                <a:effectLst/>
                <a:latin typeface="Google Sans"/>
              </a:rPr>
              <a:t> Zhang, </a:t>
            </a:r>
            <a:r>
              <a:rPr lang="en-US" b="0" i="0" u="none" strike="noStrike" dirty="0" err="1">
                <a:solidFill>
                  <a:srgbClr val="E3E3E3"/>
                </a:solidFill>
                <a:effectLst/>
                <a:latin typeface="Google Sans"/>
              </a:rPr>
              <a:t>Shaoqing</a:t>
            </a:r>
            <a:r>
              <a:rPr lang="en-US" b="0" i="0" u="none" strike="noStrike" dirty="0">
                <a:solidFill>
                  <a:srgbClr val="E3E3E3"/>
                </a:solidFill>
                <a:effectLst/>
                <a:latin typeface="Google Sans"/>
              </a:rPr>
              <a:t> Ren, and Jian Sun in 2015. Resnet50 is based on the idea of residual learning, which means that it learns to add new features to the input image, rather than learning to replace the entire input image. Resnet50 has been shown to achieve state-of-the-art accuracy on a variety of image classification tasks, including ImageNet and CIFAR-10.</a:t>
            </a:r>
          </a:p>
          <a:p>
            <a:pPr algn="l"/>
            <a:endParaRPr lang="en-US" b="0" i="0" u="none" strike="noStrike" dirty="0">
              <a:solidFill>
                <a:srgbClr val="E3E3E3"/>
              </a:solidFill>
              <a:effectLst/>
              <a:latin typeface="Google Sans"/>
            </a:endParaRPr>
          </a:p>
          <a:p>
            <a:pPr algn="l"/>
            <a:r>
              <a:rPr lang="en-US" b="0" i="0" u="none" strike="noStrike" dirty="0" err="1">
                <a:solidFill>
                  <a:srgbClr val="E3E3E3"/>
                </a:solidFill>
                <a:effectLst/>
                <a:latin typeface="Google Sans"/>
              </a:rPr>
              <a:t>EfficientNet</a:t>
            </a:r>
            <a:r>
              <a:rPr lang="en-US" b="0" i="0" u="none" strike="noStrike" dirty="0">
                <a:solidFill>
                  <a:srgbClr val="E3E3E3"/>
                </a:solidFill>
                <a:effectLst/>
                <a:latin typeface="Google Sans"/>
              </a:rPr>
              <a:t> is a family of CNN architectures that were developed by </a:t>
            </a:r>
            <a:r>
              <a:rPr lang="en-US" b="0" i="0" u="none" strike="noStrike" dirty="0" err="1">
                <a:solidFill>
                  <a:srgbClr val="E3E3E3"/>
                </a:solidFill>
                <a:effectLst/>
                <a:latin typeface="Google Sans"/>
              </a:rPr>
              <a:t>Mingxing</a:t>
            </a:r>
            <a:r>
              <a:rPr lang="en-US" b="0" i="0" u="none" strike="noStrike" dirty="0">
                <a:solidFill>
                  <a:srgbClr val="E3E3E3"/>
                </a:solidFill>
                <a:effectLst/>
                <a:latin typeface="Google Sans"/>
              </a:rPr>
              <a:t> Tan and Quoc V. Le in 2019. </a:t>
            </a:r>
            <a:r>
              <a:rPr lang="en-US" b="0" i="0" u="none" strike="noStrike" dirty="0" err="1">
                <a:solidFill>
                  <a:srgbClr val="E3E3E3"/>
                </a:solidFill>
                <a:effectLst/>
                <a:latin typeface="Google Sans"/>
              </a:rPr>
              <a:t>EfficientNets</a:t>
            </a:r>
            <a:r>
              <a:rPr lang="en-US" b="0" i="0" u="none" strike="noStrike" dirty="0">
                <a:solidFill>
                  <a:srgbClr val="E3E3E3"/>
                </a:solidFill>
                <a:effectLst/>
                <a:latin typeface="Google Sans"/>
              </a:rPr>
              <a:t> are designed to be both efficient and accurate. They are based on the idea of compound scaling, which means that they scale all dimensions of a CNN (width, depth, and resolution) uniformly. This results in a family of models that can be scaled to achieve different levels of accuracy and efficiency. </a:t>
            </a:r>
            <a:r>
              <a:rPr lang="en-US" b="0" i="0" u="none" strike="noStrike" dirty="0" err="1">
                <a:solidFill>
                  <a:srgbClr val="E3E3E3"/>
                </a:solidFill>
                <a:effectLst/>
                <a:latin typeface="Google Sans"/>
              </a:rPr>
              <a:t>EfficientNets</a:t>
            </a:r>
            <a:r>
              <a:rPr lang="en-US" b="0" i="0" u="none" strike="noStrike" dirty="0">
                <a:solidFill>
                  <a:srgbClr val="E3E3E3"/>
                </a:solidFill>
                <a:effectLst/>
                <a:latin typeface="Google Sans"/>
              </a:rPr>
              <a:t> have been shown to achieve state-of-the-art accuracy on a variety of image classification tasks, including ImageNet and CIFAR-10.</a:t>
            </a:r>
          </a:p>
          <a:p>
            <a:endParaRPr lang="en-US" dirty="0"/>
          </a:p>
        </p:txBody>
      </p:sp>
      <p:sp>
        <p:nvSpPr>
          <p:cNvPr id="4" name="Slide Number Placeholder 3"/>
          <p:cNvSpPr>
            <a:spLocks noGrp="1"/>
          </p:cNvSpPr>
          <p:nvPr>
            <p:ph type="sldNum" sz="quarter" idx="5"/>
          </p:nvPr>
        </p:nvSpPr>
        <p:spPr/>
        <p:txBody>
          <a:bodyPr/>
          <a:lstStyle/>
          <a:p>
            <a:fld id="{2402320A-BF46-43A9-B647-4FDD48C43872}" type="slidenum">
              <a:rPr lang="en-IN" smtClean="0"/>
              <a:t>10</a:t>
            </a:fld>
            <a:endParaRPr lang="en-IN"/>
          </a:p>
        </p:txBody>
      </p:sp>
    </p:spTree>
    <p:extLst>
      <p:ext uri="{BB962C8B-B14F-4D97-AF65-F5344CB8AC3E}">
        <p14:creationId xmlns:p14="http://schemas.microsoft.com/office/powerpoint/2010/main" val="291134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loonylabs.org/2014/05/17/herpes-and-brain-tumors-or-what-happens-in-vegas/"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creativecommons.org/licenses/by-nc-sa/3.0/" TargetMode="External"/><Relationship Id="rId4" Type="http://schemas.openxmlformats.org/officeDocument/2006/relationships/hyperlink" Target="https://radiopaedia.org/playlists/231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navoneel/brain-mri-images-for-brain-tumor-detectio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946404" y="960120"/>
            <a:ext cx="7228332" cy="22219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spc="1375" dirty="0">
                <a:solidFill>
                  <a:schemeClr val="tx1"/>
                </a:solidFill>
                <a:latin typeface="+mj-lt"/>
                <a:ea typeface="+mj-ea"/>
                <a:cs typeface="+mj-cs"/>
              </a:rPr>
              <a:t>Unveiling the Future of Healthcare</a:t>
            </a:r>
          </a:p>
        </p:txBody>
      </p:sp>
      <p:sp>
        <p:nvSpPr>
          <p:cNvPr id="6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 name="connsiteX0" fmla="*/ 0 w 4882642"/>
              <a:gd name="connsiteY0" fmla="*/ 0 h 27432"/>
              <a:gd name="connsiteX1" fmla="*/ 648694 w 4882642"/>
              <a:gd name="connsiteY1" fmla="*/ 0 h 27432"/>
              <a:gd name="connsiteX2" fmla="*/ 1199735 w 4882642"/>
              <a:gd name="connsiteY2" fmla="*/ 0 h 27432"/>
              <a:gd name="connsiteX3" fmla="*/ 1994908 w 4882642"/>
              <a:gd name="connsiteY3" fmla="*/ 0 h 27432"/>
              <a:gd name="connsiteX4" fmla="*/ 2643602 w 4882642"/>
              <a:gd name="connsiteY4" fmla="*/ 0 h 27432"/>
              <a:gd name="connsiteX5" fmla="*/ 3292296 w 4882642"/>
              <a:gd name="connsiteY5" fmla="*/ 0 h 27432"/>
              <a:gd name="connsiteX6" fmla="*/ 4087469 w 4882642"/>
              <a:gd name="connsiteY6" fmla="*/ 0 h 27432"/>
              <a:gd name="connsiteX7" fmla="*/ 4882642 w 4882642"/>
              <a:gd name="connsiteY7" fmla="*/ 0 h 27432"/>
              <a:gd name="connsiteX8" fmla="*/ 4882642 w 4882642"/>
              <a:gd name="connsiteY8" fmla="*/ 27432 h 27432"/>
              <a:gd name="connsiteX9" fmla="*/ 4282775 w 4882642"/>
              <a:gd name="connsiteY9" fmla="*/ 27432 h 27432"/>
              <a:gd name="connsiteX10" fmla="*/ 3585254 w 4882642"/>
              <a:gd name="connsiteY10" fmla="*/ 27432 h 27432"/>
              <a:gd name="connsiteX11" fmla="*/ 2887734 w 4882642"/>
              <a:gd name="connsiteY11" fmla="*/ 27432 h 27432"/>
              <a:gd name="connsiteX12" fmla="*/ 2239040 w 4882642"/>
              <a:gd name="connsiteY12" fmla="*/ 27432 h 27432"/>
              <a:gd name="connsiteX13" fmla="*/ 1443867 w 4882642"/>
              <a:gd name="connsiteY13" fmla="*/ 27432 h 27432"/>
              <a:gd name="connsiteX14" fmla="*/ 648694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2422" y="50852"/>
                  <a:pt x="501396" y="-20227"/>
                  <a:pt x="648694" y="0"/>
                </a:cubicBezTo>
                <a:cubicBezTo>
                  <a:pt x="799812" y="38507"/>
                  <a:pt x="959489" y="-800"/>
                  <a:pt x="1199735" y="0"/>
                </a:cubicBezTo>
                <a:cubicBezTo>
                  <a:pt x="1414420" y="17294"/>
                  <a:pt x="1508747" y="1527"/>
                  <a:pt x="1799602" y="0"/>
                </a:cubicBezTo>
                <a:cubicBezTo>
                  <a:pt x="2066440" y="-1017"/>
                  <a:pt x="2195650" y="32589"/>
                  <a:pt x="2545949" y="0"/>
                </a:cubicBezTo>
                <a:cubicBezTo>
                  <a:pt x="2873794" y="-31645"/>
                  <a:pt x="2929952" y="-3485"/>
                  <a:pt x="3194643" y="0"/>
                </a:cubicBezTo>
                <a:cubicBezTo>
                  <a:pt x="3454854" y="13507"/>
                  <a:pt x="3583403" y="-37677"/>
                  <a:pt x="3794510" y="0"/>
                </a:cubicBezTo>
                <a:cubicBezTo>
                  <a:pt x="4006689" y="30598"/>
                  <a:pt x="4340446" y="-94541"/>
                  <a:pt x="4882642" y="0"/>
                </a:cubicBezTo>
                <a:cubicBezTo>
                  <a:pt x="4881830" y="8405"/>
                  <a:pt x="4881054" y="21756"/>
                  <a:pt x="4882642" y="27432"/>
                </a:cubicBezTo>
                <a:cubicBezTo>
                  <a:pt x="4602011" y="27736"/>
                  <a:pt x="4385273" y="27792"/>
                  <a:pt x="4185122" y="27432"/>
                </a:cubicBezTo>
                <a:cubicBezTo>
                  <a:pt x="4006416" y="-24290"/>
                  <a:pt x="3836508" y="36434"/>
                  <a:pt x="3585254" y="27432"/>
                </a:cubicBezTo>
                <a:cubicBezTo>
                  <a:pt x="3336147" y="759"/>
                  <a:pt x="3187969" y="-5198"/>
                  <a:pt x="2790081" y="27432"/>
                </a:cubicBezTo>
                <a:cubicBezTo>
                  <a:pt x="2412999" y="38696"/>
                  <a:pt x="2457514" y="16798"/>
                  <a:pt x="2141387" y="27432"/>
                </a:cubicBezTo>
                <a:cubicBezTo>
                  <a:pt x="1838990" y="46054"/>
                  <a:pt x="1771634" y="27462"/>
                  <a:pt x="1590346" y="27432"/>
                </a:cubicBezTo>
                <a:cubicBezTo>
                  <a:pt x="1444790" y="48064"/>
                  <a:pt x="1195028" y="1250"/>
                  <a:pt x="844000" y="27432"/>
                </a:cubicBezTo>
                <a:cubicBezTo>
                  <a:pt x="493299" y="36516"/>
                  <a:pt x="334969" y="15761"/>
                  <a:pt x="0" y="27432"/>
                </a:cubicBezTo>
                <a:cubicBezTo>
                  <a:pt x="-476" y="15539"/>
                  <a:pt x="-411" y="9181"/>
                  <a:pt x="0" y="0"/>
                </a:cubicBezTo>
                <a:close/>
              </a:path>
              <a:path w="4882642" h="27432" stroke="0" extrusionOk="0">
                <a:moveTo>
                  <a:pt x="0" y="0"/>
                </a:moveTo>
                <a:cubicBezTo>
                  <a:pt x="253027" y="23111"/>
                  <a:pt x="491193" y="-9736"/>
                  <a:pt x="648694" y="0"/>
                </a:cubicBezTo>
                <a:cubicBezTo>
                  <a:pt x="774418" y="32734"/>
                  <a:pt x="1004421" y="15443"/>
                  <a:pt x="1199735" y="0"/>
                </a:cubicBezTo>
                <a:cubicBezTo>
                  <a:pt x="1414066" y="-19237"/>
                  <a:pt x="1745615" y="-11843"/>
                  <a:pt x="1994908" y="0"/>
                </a:cubicBezTo>
                <a:cubicBezTo>
                  <a:pt x="2228376" y="-7139"/>
                  <a:pt x="2371916" y="44711"/>
                  <a:pt x="2643602" y="0"/>
                </a:cubicBezTo>
                <a:cubicBezTo>
                  <a:pt x="2914314" y="-21888"/>
                  <a:pt x="3044662" y="1137"/>
                  <a:pt x="3292296" y="0"/>
                </a:cubicBezTo>
                <a:cubicBezTo>
                  <a:pt x="3560253" y="4721"/>
                  <a:pt x="3901562" y="8014"/>
                  <a:pt x="4087469" y="0"/>
                </a:cubicBezTo>
                <a:cubicBezTo>
                  <a:pt x="4275340" y="-4038"/>
                  <a:pt x="4487843" y="-21532"/>
                  <a:pt x="4882642" y="0"/>
                </a:cubicBezTo>
                <a:cubicBezTo>
                  <a:pt x="4883146" y="9145"/>
                  <a:pt x="4884401" y="18278"/>
                  <a:pt x="4882642" y="27432"/>
                </a:cubicBezTo>
                <a:cubicBezTo>
                  <a:pt x="4640452" y="55312"/>
                  <a:pt x="4469276" y="12389"/>
                  <a:pt x="4282775" y="27432"/>
                </a:cubicBezTo>
                <a:cubicBezTo>
                  <a:pt x="4127518" y="7175"/>
                  <a:pt x="3830432" y="34045"/>
                  <a:pt x="3585254" y="27432"/>
                </a:cubicBezTo>
                <a:cubicBezTo>
                  <a:pt x="3397964" y="-19363"/>
                  <a:pt x="3088373" y="27783"/>
                  <a:pt x="2887734" y="27432"/>
                </a:cubicBezTo>
                <a:cubicBezTo>
                  <a:pt x="2686715" y="33491"/>
                  <a:pt x="2471858" y="-15874"/>
                  <a:pt x="2239040" y="27432"/>
                </a:cubicBezTo>
                <a:cubicBezTo>
                  <a:pt x="2010727" y="69105"/>
                  <a:pt x="1750352" y="75633"/>
                  <a:pt x="1443867" y="27432"/>
                </a:cubicBezTo>
                <a:cubicBezTo>
                  <a:pt x="1059802" y="3232"/>
                  <a:pt x="850219" y="23727"/>
                  <a:pt x="648694" y="27432"/>
                </a:cubicBezTo>
                <a:cubicBezTo>
                  <a:pt x="414440" y="23153"/>
                  <a:pt x="304476" y="56600"/>
                  <a:pt x="0" y="27432"/>
                </a:cubicBezTo>
                <a:cubicBezTo>
                  <a:pt x="-736" y="17315"/>
                  <a:pt x="432" y="6508"/>
                  <a:pt x="0" y="0"/>
                </a:cubicBezTo>
                <a:close/>
              </a:path>
              <a:path w="4882642" h="27432" fill="none" stroke="0" extrusionOk="0">
                <a:moveTo>
                  <a:pt x="0" y="0"/>
                </a:moveTo>
                <a:cubicBezTo>
                  <a:pt x="278307" y="12359"/>
                  <a:pt x="458140" y="1341"/>
                  <a:pt x="648694" y="0"/>
                </a:cubicBezTo>
                <a:cubicBezTo>
                  <a:pt x="837654" y="9322"/>
                  <a:pt x="968082" y="-1784"/>
                  <a:pt x="1199735" y="0"/>
                </a:cubicBezTo>
                <a:cubicBezTo>
                  <a:pt x="1403481" y="5976"/>
                  <a:pt x="1529540" y="18391"/>
                  <a:pt x="1799602" y="0"/>
                </a:cubicBezTo>
                <a:cubicBezTo>
                  <a:pt x="2060949" y="10650"/>
                  <a:pt x="2230517" y="38632"/>
                  <a:pt x="2545949" y="0"/>
                </a:cubicBezTo>
                <a:cubicBezTo>
                  <a:pt x="2872552" y="-33837"/>
                  <a:pt x="2933189" y="-11123"/>
                  <a:pt x="3194643" y="0"/>
                </a:cubicBezTo>
                <a:cubicBezTo>
                  <a:pt x="3425833" y="1576"/>
                  <a:pt x="3570403" y="-8842"/>
                  <a:pt x="3794510" y="0"/>
                </a:cubicBezTo>
                <a:cubicBezTo>
                  <a:pt x="3994857" y="-4870"/>
                  <a:pt x="4333504" y="-26345"/>
                  <a:pt x="4882642" y="0"/>
                </a:cubicBezTo>
                <a:cubicBezTo>
                  <a:pt x="4882085" y="8537"/>
                  <a:pt x="4883564" y="21849"/>
                  <a:pt x="4882642" y="27432"/>
                </a:cubicBezTo>
                <a:cubicBezTo>
                  <a:pt x="4562314" y="-173"/>
                  <a:pt x="4430982" y="86245"/>
                  <a:pt x="4185122" y="27432"/>
                </a:cubicBezTo>
                <a:cubicBezTo>
                  <a:pt x="3986202" y="13896"/>
                  <a:pt x="3828751" y="61605"/>
                  <a:pt x="3585254" y="27432"/>
                </a:cubicBezTo>
                <a:cubicBezTo>
                  <a:pt x="3360279" y="30319"/>
                  <a:pt x="3187249" y="44608"/>
                  <a:pt x="2790081" y="27432"/>
                </a:cubicBezTo>
                <a:cubicBezTo>
                  <a:pt x="2423355" y="30305"/>
                  <a:pt x="2455688" y="-1923"/>
                  <a:pt x="2141387" y="27432"/>
                </a:cubicBezTo>
                <a:cubicBezTo>
                  <a:pt x="1826188" y="48501"/>
                  <a:pt x="1763258" y="10227"/>
                  <a:pt x="1590346" y="27432"/>
                </a:cubicBezTo>
                <a:cubicBezTo>
                  <a:pt x="1376289" y="34931"/>
                  <a:pt x="1198242" y="14277"/>
                  <a:pt x="844000" y="27432"/>
                </a:cubicBezTo>
                <a:cubicBezTo>
                  <a:pt x="489390" y="13107"/>
                  <a:pt x="304080" y="13295"/>
                  <a:pt x="0" y="27432"/>
                </a:cubicBezTo>
                <a:cubicBezTo>
                  <a:pt x="-1508" y="15815"/>
                  <a:pt x="-177" y="8147"/>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946404" y="3991356"/>
            <a:ext cx="8578596" cy="2221992"/>
          </a:xfrm>
          <a:prstGeom prst="rect">
            <a:avLst/>
          </a:prstGeom>
        </p:spPr>
        <p:txBody>
          <a:bodyPr vert="horz" lIns="91440" tIns="45720" rIns="91440" bIns="45720" rtlCol="0" anchor="t">
            <a:normAutofit/>
          </a:bodyPr>
          <a:lstStyle/>
          <a:p>
            <a:pPr>
              <a:lnSpc>
                <a:spcPct val="90000"/>
              </a:lnSpc>
              <a:spcAft>
                <a:spcPts val="600"/>
              </a:spcAft>
            </a:pPr>
            <a:r>
              <a:rPr lang="en-US" sz="3300" spc="472" dirty="0"/>
              <a:t>AI-Driven Brain Tumor Detection in MRI Scans</a:t>
            </a:r>
          </a:p>
        </p:txBody>
      </p:sp>
      <p:sp>
        <p:nvSpPr>
          <p:cNvPr id="34" name="TextBox 5">
            <a:extLst>
              <a:ext uri="{FF2B5EF4-FFF2-40B4-BE49-F238E27FC236}">
                <a16:creationId xmlns:a16="http://schemas.microsoft.com/office/drawing/2014/main" id="{D9258DF9-9AC5-6F70-3A02-A53DB5FDEE4A}"/>
              </a:ext>
            </a:extLst>
          </p:cNvPr>
          <p:cNvSpPr txBox="1"/>
          <p:nvPr/>
        </p:nvSpPr>
        <p:spPr>
          <a:xfrm>
            <a:off x="152400" y="7104888"/>
            <a:ext cx="10635996" cy="2221992"/>
          </a:xfrm>
          <a:prstGeom prst="rect">
            <a:avLst/>
          </a:prstGeom>
        </p:spPr>
        <p:txBody>
          <a:bodyPr vert="horz" lIns="91440" tIns="45720" rIns="91440" bIns="45720" rtlCol="0" anchor="t">
            <a:normAutofit/>
          </a:bodyPr>
          <a:lstStyle/>
          <a:p>
            <a:pPr>
              <a:lnSpc>
                <a:spcPct val="90000"/>
              </a:lnSpc>
              <a:spcAft>
                <a:spcPts val="600"/>
              </a:spcAft>
            </a:pPr>
            <a:r>
              <a:rPr lang="en-US" sz="3300" b="1" spc="472" dirty="0"/>
              <a:t>Presented by: </a:t>
            </a:r>
            <a:r>
              <a:rPr lang="en-US" sz="3300" spc="472" dirty="0"/>
              <a:t>Dinesh Chenaramchowdary</a:t>
            </a:r>
          </a:p>
          <a:p>
            <a:pPr>
              <a:lnSpc>
                <a:spcPct val="90000"/>
              </a:lnSpc>
              <a:spcAft>
                <a:spcPts val="600"/>
              </a:spcAft>
            </a:pPr>
            <a:r>
              <a:rPr lang="en-US" sz="3300" spc="472" dirty="0"/>
              <a:t>			    Tanvik Poojary</a:t>
            </a:r>
          </a:p>
        </p:txBody>
      </p:sp>
      <p:pic>
        <p:nvPicPr>
          <p:cNvPr id="16" name="Picture 15" descr="A brain with red and blue veins&#10;&#10;Description automatically generated">
            <a:extLst>
              <a:ext uri="{FF2B5EF4-FFF2-40B4-BE49-F238E27FC236}">
                <a16:creationId xmlns:a16="http://schemas.microsoft.com/office/drawing/2014/main" id="{AA549065-FE58-50F2-DB66-077B65F7A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9917" y="342900"/>
            <a:ext cx="7822233" cy="9944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6" name="TextBox 6"/>
          <p:cNvSpPr txBox="1"/>
          <p:nvPr/>
        </p:nvSpPr>
        <p:spPr>
          <a:xfrm>
            <a:off x="1028700" y="263570"/>
            <a:ext cx="14575246" cy="682944"/>
          </a:xfrm>
          <a:prstGeom prst="rect">
            <a:avLst/>
          </a:prstGeom>
        </p:spPr>
        <p:txBody>
          <a:bodyPr wrap="square" lIns="0" tIns="0" rIns="0" bIns="0" rtlCol="0" anchor="t">
            <a:spAutoFit/>
          </a:bodyPr>
          <a:lstStyle/>
          <a:p>
            <a:pPr>
              <a:lnSpc>
                <a:spcPts val="5599"/>
              </a:lnSpc>
            </a:pPr>
            <a:r>
              <a:rPr lang="en-US" sz="4360" spc="799" dirty="0">
                <a:solidFill>
                  <a:srgbClr val="504C44"/>
                </a:solidFill>
                <a:latin typeface="Baskerville Display PT"/>
              </a:rPr>
              <a:t>Model Training &amp; Building</a:t>
            </a:r>
          </a:p>
        </p:txBody>
      </p:sp>
      <p:sp>
        <p:nvSpPr>
          <p:cNvPr id="10" name="TextBox 10"/>
          <p:cNvSpPr txBox="1"/>
          <p:nvPr/>
        </p:nvSpPr>
        <p:spPr>
          <a:xfrm>
            <a:off x="457200" y="946514"/>
            <a:ext cx="10248900" cy="5664436"/>
          </a:xfrm>
          <a:prstGeom prst="rect">
            <a:avLst/>
          </a:prstGeom>
        </p:spPr>
        <p:txBody>
          <a:bodyPr wrap="square" lIns="0" tIns="0" rIns="0" bIns="0" rtlCol="0" anchor="t">
            <a:spAutoFit/>
          </a:bodyPr>
          <a:lstStyle/>
          <a:p>
            <a:pPr>
              <a:lnSpc>
                <a:spcPts val="2800"/>
              </a:lnSpc>
            </a:pPr>
            <a:r>
              <a:rPr lang="en-US" sz="2000" b="1" dirty="0">
                <a:solidFill>
                  <a:srgbClr val="504C44"/>
                </a:solidFill>
                <a:latin typeface="Inter"/>
              </a:rPr>
              <a:t>Summary</a:t>
            </a:r>
          </a:p>
          <a:p>
            <a:pPr marL="457200" indent="-457200">
              <a:lnSpc>
                <a:spcPts val="2800"/>
              </a:lnSpc>
              <a:buFont typeface="Wingdings" panose="05000000000000000000" pitchFamily="2" charset="2"/>
              <a:buChar char="Ø"/>
            </a:pPr>
            <a:r>
              <a:rPr lang="en-US" sz="2000" dirty="0">
                <a:solidFill>
                  <a:srgbClr val="504C44"/>
                </a:solidFill>
                <a:latin typeface="Inter"/>
              </a:rPr>
              <a:t>Used </a:t>
            </a:r>
            <a:r>
              <a:rPr lang="en-US" sz="2000" dirty="0" err="1">
                <a:solidFill>
                  <a:srgbClr val="504C44"/>
                </a:solidFill>
                <a:latin typeface="Inter"/>
              </a:rPr>
              <a:t>EfficientNet</a:t>
            </a:r>
            <a:r>
              <a:rPr lang="en-US" sz="2000" dirty="0">
                <a:solidFill>
                  <a:srgbClr val="504C44"/>
                </a:solidFill>
                <a:latin typeface="Inter"/>
              </a:rPr>
              <a:t> model to classify the images</a:t>
            </a:r>
          </a:p>
          <a:p>
            <a:pPr lvl="1">
              <a:buFont typeface="Arial" panose="020B0604020202020204" pitchFamily="34" charset="0"/>
              <a:buChar char="•"/>
            </a:pPr>
            <a:r>
              <a:rPr lang="en-US" sz="2000" dirty="0">
                <a:solidFill>
                  <a:srgbClr val="504C44"/>
                </a:solidFill>
                <a:latin typeface="Inter"/>
              </a:rPr>
              <a:t>Input size: [7,3,128,128]</a:t>
            </a:r>
          </a:p>
          <a:p>
            <a:pPr lvl="1">
              <a:buFont typeface="Arial" panose="020B0604020202020204" pitchFamily="34" charset="0"/>
              <a:buChar char="•"/>
            </a:pPr>
            <a:r>
              <a:rPr lang="en-US" sz="2000" dirty="0">
                <a:solidFill>
                  <a:srgbClr val="504C44"/>
                </a:solidFill>
                <a:latin typeface="Inter"/>
              </a:rPr>
              <a:t>Output size: 1000</a:t>
            </a:r>
          </a:p>
          <a:p>
            <a:pPr lvl="1">
              <a:buFont typeface="Arial" panose="020B0604020202020204" pitchFamily="34" charset="0"/>
              <a:buChar char="•"/>
            </a:pPr>
            <a:r>
              <a:rPr lang="en-US" sz="2000" dirty="0">
                <a:solidFill>
                  <a:srgbClr val="504C44"/>
                </a:solidFill>
                <a:latin typeface="Inter"/>
              </a:rPr>
              <a:t>Number of parameters: 6291136</a:t>
            </a:r>
          </a:p>
          <a:p>
            <a:pPr lvl="1">
              <a:buFont typeface="Arial" panose="020B0604020202020204" pitchFamily="34" charset="0"/>
              <a:buChar char="•"/>
            </a:pPr>
            <a:r>
              <a:rPr lang="en-US" sz="2000" dirty="0">
                <a:solidFill>
                  <a:srgbClr val="504C44"/>
                </a:solidFill>
                <a:latin typeface="Inter"/>
              </a:rPr>
              <a:t>Trainable: True</a:t>
            </a:r>
          </a:p>
          <a:p>
            <a:pPr lvl="1"/>
            <a:r>
              <a:rPr lang="en-US" sz="2000" dirty="0">
                <a:solidFill>
                  <a:srgbClr val="504C44"/>
                </a:solidFill>
                <a:latin typeface="Inter"/>
              </a:rPr>
              <a:t>The model has 9,109,994 parameters and 1.52 billion multiply-adds (MACs)</a:t>
            </a:r>
          </a:p>
          <a:p>
            <a:pPr lvl="1"/>
            <a:endParaRPr lang="en-US" sz="2000" dirty="0">
              <a:solidFill>
                <a:srgbClr val="504C44"/>
              </a:solidFill>
              <a:latin typeface="Inter"/>
            </a:endParaRPr>
          </a:p>
          <a:p>
            <a:pPr algn="l">
              <a:buFont typeface="Arial" panose="020B0604020202020204" pitchFamily="34" charset="0"/>
              <a:buChar char="•"/>
            </a:pPr>
            <a:r>
              <a:rPr lang="en-US" sz="2000" dirty="0">
                <a:solidFill>
                  <a:srgbClr val="504C44"/>
                </a:solidFill>
                <a:latin typeface="Inter"/>
              </a:rPr>
              <a:t> Input layer: Takes an input image of 7 pixels tall, 3 pixels wide, and has 128 channels.</a:t>
            </a:r>
          </a:p>
          <a:p>
            <a:pPr algn="l">
              <a:buFont typeface="Arial" panose="020B0604020202020204" pitchFamily="34" charset="0"/>
              <a:buChar char="•"/>
            </a:pPr>
            <a:r>
              <a:rPr lang="en-US" sz="2000" dirty="0">
                <a:solidFill>
                  <a:srgbClr val="504C44"/>
                </a:solidFill>
                <a:latin typeface="Inter"/>
              </a:rPr>
              <a:t> Convolutional block: Consists of a series of convolutional layers, each followed by a batch normalization layer and a </a:t>
            </a:r>
            <a:r>
              <a:rPr lang="en-US" sz="2000" dirty="0" err="1">
                <a:solidFill>
                  <a:srgbClr val="504C44"/>
                </a:solidFill>
                <a:latin typeface="Inter"/>
              </a:rPr>
              <a:t>SiLU</a:t>
            </a:r>
            <a:r>
              <a:rPr lang="en-US" sz="2000" dirty="0">
                <a:solidFill>
                  <a:srgbClr val="504C44"/>
                </a:solidFill>
                <a:latin typeface="Inter"/>
              </a:rPr>
              <a:t>(Sigmoid Linear Units) activation function.</a:t>
            </a:r>
          </a:p>
          <a:p>
            <a:pPr algn="l">
              <a:buFont typeface="Arial" panose="020B0604020202020204" pitchFamily="34" charset="0"/>
              <a:buChar char="•"/>
            </a:pPr>
            <a:r>
              <a:rPr lang="en-US" sz="2000" dirty="0">
                <a:solidFill>
                  <a:srgbClr val="504C44"/>
                </a:solidFill>
                <a:latin typeface="Inter"/>
              </a:rPr>
              <a:t> </a:t>
            </a:r>
            <a:r>
              <a:rPr lang="en-US" sz="2000" dirty="0" err="1">
                <a:solidFill>
                  <a:srgbClr val="504C44"/>
                </a:solidFill>
                <a:latin typeface="Inter"/>
              </a:rPr>
              <a:t>Depthwise</a:t>
            </a:r>
            <a:r>
              <a:rPr lang="en-US" sz="2000" dirty="0">
                <a:solidFill>
                  <a:srgbClr val="504C44"/>
                </a:solidFill>
                <a:latin typeface="Inter"/>
              </a:rPr>
              <a:t> separable convolution block: Consists of a </a:t>
            </a:r>
            <a:r>
              <a:rPr lang="en-US" sz="2000" dirty="0" err="1">
                <a:solidFill>
                  <a:srgbClr val="504C44"/>
                </a:solidFill>
                <a:latin typeface="Inter"/>
              </a:rPr>
              <a:t>depthwise</a:t>
            </a:r>
            <a:r>
              <a:rPr lang="en-US" sz="2000" dirty="0">
                <a:solidFill>
                  <a:srgbClr val="504C44"/>
                </a:solidFill>
                <a:latin typeface="Inter"/>
              </a:rPr>
              <a:t> separable convolution layer followed by a pointwise convolution layer (filters to the channel input).</a:t>
            </a:r>
          </a:p>
          <a:p>
            <a:pPr algn="l">
              <a:buFont typeface="Arial" panose="020B0604020202020204" pitchFamily="34" charset="0"/>
              <a:buChar char="•"/>
            </a:pPr>
            <a:r>
              <a:rPr lang="en-US" sz="2000" dirty="0">
                <a:solidFill>
                  <a:srgbClr val="504C44"/>
                </a:solidFill>
                <a:latin typeface="Inter"/>
              </a:rPr>
              <a:t>Output layer: Produces a 100-dimensional vector of class probabilities.</a:t>
            </a:r>
          </a:p>
          <a:p>
            <a:pPr lvl="1"/>
            <a:endParaRPr lang="en-US" sz="2000" b="0" i="0" u="none" strike="noStrike" dirty="0">
              <a:effectLst/>
              <a:latin typeface="Google Sans"/>
            </a:endParaRPr>
          </a:p>
          <a:p>
            <a:pPr marL="457200" indent="-457200">
              <a:lnSpc>
                <a:spcPts val="2800"/>
              </a:lnSpc>
              <a:buFont typeface="Wingdings" panose="05000000000000000000" pitchFamily="2" charset="2"/>
              <a:buChar char="Ø"/>
            </a:pPr>
            <a:endParaRPr lang="en-US" sz="2000" dirty="0">
              <a:solidFill>
                <a:srgbClr val="504C44"/>
              </a:solidFill>
              <a:latin typeface="Inter"/>
            </a:endParaRPr>
          </a:p>
        </p:txBody>
      </p:sp>
      <p:sp>
        <p:nvSpPr>
          <p:cNvPr id="14" name="TextBox 10">
            <a:extLst>
              <a:ext uri="{FF2B5EF4-FFF2-40B4-BE49-F238E27FC236}">
                <a16:creationId xmlns:a16="http://schemas.microsoft.com/office/drawing/2014/main" id="{8BA73951-66D9-E816-92E7-4B61001F9AD6}"/>
              </a:ext>
            </a:extLst>
          </p:cNvPr>
          <p:cNvSpPr txBox="1"/>
          <p:nvPr/>
        </p:nvSpPr>
        <p:spPr>
          <a:xfrm>
            <a:off x="457200" y="6210300"/>
            <a:ext cx="10248900" cy="4311117"/>
          </a:xfrm>
          <a:prstGeom prst="rect">
            <a:avLst/>
          </a:prstGeom>
        </p:spPr>
        <p:txBody>
          <a:bodyPr wrap="square" lIns="0" tIns="0" rIns="0" bIns="0" rtlCol="0" anchor="t">
            <a:spAutoFit/>
          </a:bodyPr>
          <a:lstStyle/>
          <a:p>
            <a:pPr>
              <a:lnSpc>
                <a:spcPts val="2800"/>
              </a:lnSpc>
            </a:pPr>
            <a:r>
              <a:rPr lang="en-US" b="1" dirty="0">
                <a:solidFill>
                  <a:srgbClr val="504C44"/>
                </a:solidFill>
                <a:latin typeface="Inter"/>
              </a:rPr>
              <a:t>Training: </a:t>
            </a:r>
            <a:endParaRPr lang="en-US" b="1" i="0" u="none" strike="noStrike" dirty="0">
              <a:effectLst/>
              <a:latin typeface="Google Sans"/>
            </a:endParaRPr>
          </a:p>
          <a:p>
            <a:pPr marL="457200" indent="-457200">
              <a:lnSpc>
                <a:spcPts val="2800"/>
              </a:lnSpc>
              <a:buFont typeface="Wingdings" panose="05000000000000000000" pitchFamily="2" charset="2"/>
              <a:buChar char="Ø"/>
            </a:pPr>
            <a:r>
              <a:rPr lang="en-US" sz="2000" dirty="0">
                <a:solidFill>
                  <a:srgbClr val="504C44"/>
                </a:solidFill>
                <a:latin typeface="Inter"/>
              </a:rPr>
              <a:t>Created train and test functions:</a:t>
            </a:r>
          </a:p>
          <a:p>
            <a:pPr marL="457200" indent="-457200">
              <a:lnSpc>
                <a:spcPts val="2800"/>
              </a:lnSpc>
              <a:buFont typeface="Wingdings" panose="05000000000000000000" pitchFamily="2" charset="2"/>
              <a:buChar char="Ø"/>
            </a:pPr>
            <a:r>
              <a:rPr lang="en-US" sz="2000" dirty="0">
                <a:solidFill>
                  <a:srgbClr val="504C44"/>
                </a:solidFill>
                <a:latin typeface="Inter"/>
              </a:rPr>
              <a:t>Initialized the variables and Iterated through the data using a </a:t>
            </a:r>
            <a:r>
              <a:rPr lang="en-US" sz="2000" dirty="0" err="1">
                <a:solidFill>
                  <a:srgbClr val="504C44"/>
                </a:solidFill>
                <a:latin typeface="Inter"/>
              </a:rPr>
              <a:t>DataLoader</a:t>
            </a:r>
            <a:r>
              <a:rPr lang="en-US" sz="2000" dirty="0">
                <a:solidFill>
                  <a:srgbClr val="504C44"/>
                </a:solidFill>
                <a:latin typeface="Inter"/>
              </a:rPr>
              <a:t>.</a:t>
            </a:r>
          </a:p>
          <a:p>
            <a:pPr marL="457200" indent="-457200">
              <a:lnSpc>
                <a:spcPts val="2800"/>
              </a:lnSpc>
              <a:buFont typeface="Wingdings" panose="05000000000000000000" pitchFamily="2" charset="2"/>
              <a:buChar char="Ø"/>
            </a:pPr>
            <a:r>
              <a:rPr lang="en-US" sz="2000" dirty="0">
                <a:solidFill>
                  <a:srgbClr val="504C44"/>
                </a:solidFill>
                <a:latin typeface="Inter"/>
              </a:rPr>
              <a:t>Computed forward and backward propagation to update the gradients of the model.</a:t>
            </a:r>
          </a:p>
          <a:p>
            <a:pPr marL="457200" indent="-457200">
              <a:lnSpc>
                <a:spcPts val="2800"/>
              </a:lnSpc>
              <a:buFont typeface="Wingdings" panose="05000000000000000000" pitchFamily="2" charset="2"/>
              <a:buChar char="Ø"/>
            </a:pPr>
            <a:r>
              <a:rPr lang="en-US" sz="2000" dirty="0">
                <a:solidFill>
                  <a:srgbClr val="504C44"/>
                </a:solidFill>
                <a:latin typeface="Inter"/>
              </a:rPr>
              <a:t>Used </a:t>
            </a:r>
            <a:r>
              <a:rPr lang="en-US" sz="2000" dirty="0" err="1">
                <a:solidFill>
                  <a:srgbClr val="504C44"/>
                </a:solidFill>
                <a:latin typeface="Inter"/>
              </a:rPr>
              <a:t>BinaryAccuracy</a:t>
            </a:r>
            <a:r>
              <a:rPr lang="en-US" sz="2000" dirty="0">
                <a:solidFill>
                  <a:srgbClr val="504C44"/>
                </a:solidFill>
                <a:latin typeface="Inter"/>
              </a:rPr>
              <a:t> class to track the training accuracy (comparing the predicted probabilities to the ground truth labels).</a:t>
            </a:r>
          </a:p>
          <a:p>
            <a:pPr marL="457200" indent="-457200">
              <a:lnSpc>
                <a:spcPts val="2800"/>
              </a:lnSpc>
              <a:buFont typeface="Wingdings" panose="05000000000000000000" pitchFamily="2" charset="2"/>
              <a:buChar char="Ø"/>
            </a:pPr>
            <a:r>
              <a:rPr lang="en-US" sz="2000" dirty="0">
                <a:solidFill>
                  <a:srgbClr val="504C44"/>
                </a:solidFill>
                <a:latin typeface="Inter"/>
              </a:rPr>
              <a:t>Threshold of 0.5 is set to convert the predicted probabilities to binary predictions where predicted probability is greater than or equal to 0.5, the model predicts the positive class otherwise negative class.</a:t>
            </a:r>
          </a:p>
          <a:p>
            <a:pPr marL="457200" indent="-457200">
              <a:lnSpc>
                <a:spcPts val="2800"/>
              </a:lnSpc>
              <a:buFont typeface="Wingdings" panose="05000000000000000000" pitchFamily="2" charset="2"/>
              <a:buChar char="Ø"/>
            </a:pPr>
            <a:r>
              <a:rPr lang="en-US" sz="2000" dirty="0">
                <a:solidFill>
                  <a:srgbClr val="504C44"/>
                </a:solidFill>
                <a:latin typeface="Inter"/>
              </a:rPr>
              <a:t>Returns the training loss and accuracy.</a:t>
            </a:r>
          </a:p>
          <a:p>
            <a:pPr>
              <a:lnSpc>
                <a:spcPts val="2800"/>
              </a:lnSpc>
            </a:pPr>
            <a:endParaRPr lang="en-US" sz="3050" dirty="0">
              <a:solidFill>
                <a:srgbClr val="504C44"/>
              </a:solidFill>
              <a:latin typeface="Inter"/>
            </a:endParaRPr>
          </a:p>
        </p:txBody>
      </p:sp>
      <p:pic>
        <p:nvPicPr>
          <p:cNvPr id="5" name="Picture 4">
            <a:extLst>
              <a:ext uri="{FF2B5EF4-FFF2-40B4-BE49-F238E27FC236}">
                <a16:creationId xmlns:a16="http://schemas.microsoft.com/office/drawing/2014/main" id="{6AF4072F-6AB2-1E00-B36C-32E7D281A3F0}"/>
              </a:ext>
            </a:extLst>
          </p:cNvPr>
          <p:cNvPicPr>
            <a:picLocks noChangeAspect="1"/>
          </p:cNvPicPr>
          <p:nvPr/>
        </p:nvPicPr>
        <p:blipFill>
          <a:blip r:embed="rId3"/>
          <a:stretch>
            <a:fillRect/>
          </a:stretch>
        </p:blipFill>
        <p:spPr>
          <a:xfrm>
            <a:off x="12040111" y="192677"/>
            <a:ext cx="5186532" cy="10058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5C62F-D6FE-0147-B678-17A09224BE87}"/>
              </a:ext>
            </a:extLst>
          </p:cNvPr>
          <p:cNvSpPr>
            <a:spLocks noGrp="1"/>
          </p:cNvSpPr>
          <p:nvPr>
            <p:ph type="title"/>
          </p:nvPr>
        </p:nvSpPr>
        <p:spPr>
          <a:xfrm>
            <a:off x="1265277" y="2950899"/>
            <a:ext cx="4248150" cy="3820885"/>
          </a:xfrm>
          <a:noFill/>
        </p:spPr>
        <p:txBody>
          <a:bodyPr anchor="ctr">
            <a:normAutofit/>
          </a:bodyPr>
          <a:lstStyle/>
          <a:p>
            <a:r>
              <a:rPr lang="en-US" sz="5400" dirty="0">
                <a:solidFill>
                  <a:srgbClr val="FFFFFF"/>
                </a:solidFill>
              </a:rPr>
              <a:t>Model Loss Evaluation</a:t>
            </a:r>
          </a:p>
        </p:txBody>
      </p:sp>
      <p:sp>
        <p:nvSpPr>
          <p:cNvPr id="16" name="TextBox 15">
            <a:extLst>
              <a:ext uri="{FF2B5EF4-FFF2-40B4-BE49-F238E27FC236}">
                <a16:creationId xmlns:a16="http://schemas.microsoft.com/office/drawing/2014/main" id="{E6C40075-84BC-9B64-7603-3619F94F9C34}"/>
              </a:ext>
            </a:extLst>
          </p:cNvPr>
          <p:cNvSpPr txBox="1"/>
          <p:nvPr/>
        </p:nvSpPr>
        <p:spPr>
          <a:xfrm>
            <a:off x="6591395" y="1485900"/>
            <a:ext cx="5715000" cy="2862322"/>
          </a:xfrm>
          <a:prstGeom prst="rect">
            <a:avLst/>
          </a:prstGeom>
          <a:noFill/>
        </p:spPr>
        <p:txBody>
          <a:bodyPr wrap="square" rtlCol="0">
            <a:spAutoFit/>
          </a:bodyPr>
          <a:lstStyle/>
          <a:p>
            <a:r>
              <a:rPr lang="en-US" sz="2000" dirty="0"/>
              <a:t>Cross Entropy Loss:</a:t>
            </a:r>
          </a:p>
          <a:p>
            <a:pPr marL="285750" indent="-285750">
              <a:buFont typeface="Arial" panose="020B0604020202020204" pitchFamily="34" charset="0"/>
              <a:buChar char="•"/>
            </a:pPr>
            <a:r>
              <a:rPr lang="en-US" sz="2000" dirty="0"/>
              <a:t>In the initial epoch the loss is typically high as the model makes random predictions</a:t>
            </a:r>
          </a:p>
          <a:p>
            <a:pPr marL="285750" indent="-285750">
              <a:buFont typeface="Arial" panose="020B0604020202020204" pitchFamily="34" charset="0"/>
              <a:buChar char="•"/>
            </a:pPr>
            <a:r>
              <a:rPr lang="en-US" sz="2000" dirty="0"/>
              <a:t>It gradually converges to a minimum point where the model’s predictions align more closely with true labels</a:t>
            </a:r>
          </a:p>
          <a:p>
            <a:pPr marL="285750" indent="-285750">
              <a:buFont typeface="Arial" panose="020B0604020202020204" pitchFamily="34" charset="0"/>
              <a:buChar char="•"/>
            </a:pPr>
            <a:r>
              <a:rPr lang="en-US" sz="2000" dirty="0"/>
              <a:t>As we can see in the below plot that after 20 epochs the loss is at minimum point and converged</a:t>
            </a:r>
          </a:p>
        </p:txBody>
      </p:sp>
      <p:sp>
        <p:nvSpPr>
          <p:cNvPr id="18" name="TextBox 17">
            <a:extLst>
              <a:ext uri="{FF2B5EF4-FFF2-40B4-BE49-F238E27FC236}">
                <a16:creationId xmlns:a16="http://schemas.microsoft.com/office/drawing/2014/main" id="{A1CF261E-ED94-8952-9FC1-3D266EDF43A9}"/>
              </a:ext>
            </a:extLst>
          </p:cNvPr>
          <p:cNvSpPr txBox="1"/>
          <p:nvPr/>
        </p:nvSpPr>
        <p:spPr>
          <a:xfrm>
            <a:off x="12573000" y="1473571"/>
            <a:ext cx="5638800" cy="1631216"/>
          </a:xfrm>
          <a:prstGeom prst="rect">
            <a:avLst/>
          </a:prstGeom>
          <a:noFill/>
        </p:spPr>
        <p:txBody>
          <a:bodyPr wrap="square" rtlCol="0">
            <a:spAutoFit/>
          </a:bodyPr>
          <a:lstStyle/>
          <a:p>
            <a:r>
              <a:rPr lang="en-US" sz="2000" dirty="0"/>
              <a:t>Accuracy: Train vs Test</a:t>
            </a:r>
          </a:p>
          <a:p>
            <a:pPr marL="285750" indent="-285750">
              <a:buFont typeface="Arial" panose="020B0604020202020204" pitchFamily="34" charset="0"/>
              <a:buChar char="•"/>
            </a:pPr>
            <a:r>
              <a:rPr lang="en-US" sz="2000" dirty="0"/>
              <a:t>From the below plot, we can analyze the model’s performance with the train and test</a:t>
            </a:r>
          </a:p>
          <a:p>
            <a:pPr marL="285750" indent="-285750">
              <a:buFont typeface="Arial" panose="020B0604020202020204" pitchFamily="34" charset="0"/>
              <a:buChar char="•"/>
            </a:pPr>
            <a:r>
              <a:rPr lang="en-US" sz="2000" dirty="0"/>
              <a:t>We can see that over the epochs the model is trained with train data and test data accuracy</a:t>
            </a:r>
          </a:p>
        </p:txBody>
      </p:sp>
      <p:pic>
        <p:nvPicPr>
          <p:cNvPr id="4" name="Picture 3">
            <a:extLst>
              <a:ext uri="{FF2B5EF4-FFF2-40B4-BE49-F238E27FC236}">
                <a16:creationId xmlns:a16="http://schemas.microsoft.com/office/drawing/2014/main" id="{E523B9F4-0A50-9BF9-D28F-0670DF891B3B}"/>
              </a:ext>
            </a:extLst>
          </p:cNvPr>
          <p:cNvPicPr>
            <a:picLocks noChangeAspect="1"/>
          </p:cNvPicPr>
          <p:nvPr/>
        </p:nvPicPr>
        <p:blipFill>
          <a:blip r:embed="rId2"/>
          <a:stretch>
            <a:fillRect/>
          </a:stretch>
        </p:blipFill>
        <p:spPr>
          <a:xfrm>
            <a:off x="6513933" y="3924300"/>
            <a:ext cx="11342437" cy="4541658"/>
          </a:xfrm>
          <a:prstGeom prst="rect">
            <a:avLst/>
          </a:prstGeom>
        </p:spPr>
      </p:pic>
    </p:spTree>
    <p:extLst>
      <p:ext uri="{BB962C8B-B14F-4D97-AF65-F5344CB8AC3E}">
        <p14:creationId xmlns:p14="http://schemas.microsoft.com/office/powerpoint/2010/main" val="425699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7196251" y="493776"/>
            <a:ext cx="10133439" cy="26746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spc="799" dirty="0">
                <a:latin typeface="+mj-lt"/>
                <a:ea typeface="+mj-ea"/>
                <a:cs typeface="+mj-cs"/>
              </a:rPr>
              <a:t>Model Building and Evaluation</a:t>
            </a:r>
          </a:p>
        </p:txBody>
      </p:sp>
      <p:pic>
        <p:nvPicPr>
          <p:cNvPr id="11" name="Picture 10">
            <a:extLst>
              <a:ext uri="{FF2B5EF4-FFF2-40B4-BE49-F238E27FC236}">
                <a16:creationId xmlns:a16="http://schemas.microsoft.com/office/drawing/2014/main" id="{E0850F5B-F225-4BFF-4C7F-C7194F91B458}"/>
              </a:ext>
            </a:extLst>
          </p:cNvPr>
          <p:cNvPicPr>
            <a:picLocks noChangeAspect="1"/>
          </p:cNvPicPr>
          <p:nvPr/>
        </p:nvPicPr>
        <p:blipFill>
          <a:blip r:embed="rId2"/>
          <a:stretch>
            <a:fillRect/>
          </a:stretch>
        </p:blipFill>
        <p:spPr>
          <a:xfrm>
            <a:off x="480060" y="249578"/>
            <a:ext cx="6021324" cy="5362147"/>
          </a:xfrm>
          <a:prstGeom prst="rect">
            <a:avLst/>
          </a:prstGeom>
        </p:spPr>
      </p:pic>
      <p:sp>
        <p:nvSpPr>
          <p:cNvPr id="3094"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6241" y="3593592"/>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8DDF41B-A42B-B4DD-16FC-B79394CD9C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397426"/>
            <a:ext cx="5993892" cy="280214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0">
            <a:extLst>
              <a:ext uri="{FF2B5EF4-FFF2-40B4-BE49-F238E27FC236}">
                <a16:creationId xmlns:a16="http://schemas.microsoft.com/office/drawing/2014/main" id="{8BA73951-66D9-E816-92E7-4B61001F9AD6}"/>
              </a:ext>
            </a:extLst>
          </p:cNvPr>
          <p:cNvSpPr txBox="1"/>
          <p:nvPr/>
        </p:nvSpPr>
        <p:spPr>
          <a:xfrm>
            <a:off x="7196241" y="4059936"/>
            <a:ext cx="10133439" cy="5225796"/>
          </a:xfrm>
          <a:prstGeom prst="rect">
            <a:avLst/>
          </a:prstGeom>
        </p:spPr>
        <p:txBody>
          <a:bodyPr vert="horz" lIns="91440" tIns="45720" rIns="91440" bIns="45720" rtlCol="0">
            <a:normAutofit/>
          </a:bodyPr>
          <a:lstStyle/>
          <a:p>
            <a:pPr marL="402336" indent="-228600">
              <a:lnSpc>
                <a:spcPct val="90000"/>
              </a:lnSpc>
              <a:spcAft>
                <a:spcPts val="600"/>
              </a:spcAft>
              <a:buFont typeface="Arial" panose="020B0604020202020204" pitchFamily="34" charset="0"/>
              <a:buChar char="•"/>
            </a:pPr>
            <a:r>
              <a:rPr lang="en-US" sz="3300" dirty="0"/>
              <a:t>From the confusion matrix, we can see that metrics of misclassification is very low</a:t>
            </a:r>
          </a:p>
          <a:p>
            <a:pPr marL="402336" indent="-228600">
              <a:lnSpc>
                <a:spcPct val="90000"/>
              </a:lnSpc>
              <a:spcAft>
                <a:spcPts val="600"/>
              </a:spcAft>
              <a:buFont typeface="Arial" panose="020B0604020202020204" pitchFamily="34" charset="0"/>
              <a:buChar char="•"/>
            </a:pPr>
            <a:r>
              <a:rPr lang="en-US" sz="3300" dirty="0"/>
              <a:t>Model shows better accuracy in predicting the target variable</a:t>
            </a:r>
          </a:p>
          <a:p>
            <a:pPr marL="402336" indent="-228600">
              <a:lnSpc>
                <a:spcPct val="90000"/>
              </a:lnSpc>
              <a:spcAft>
                <a:spcPts val="600"/>
              </a:spcAft>
              <a:buFont typeface="Arial" panose="020B0604020202020204" pitchFamily="34" charset="0"/>
              <a:buChar char="•"/>
            </a:pPr>
            <a:r>
              <a:rPr lang="en-US" sz="3300" dirty="0"/>
              <a:t>we can see there is a balance between the precision and recall.</a:t>
            </a:r>
          </a:p>
          <a:p>
            <a:pPr marL="402336" indent="-228600">
              <a:lnSpc>
                <a:spcPct val="90000"/>
              </a:lnSpc>
              <a:spcAft>
                <a:spcPts val="600"/>
              </a:spcAft>
              <a:buFont typeface="Arial" panose="020B0604020202020204" pitchFamily="34" charset="0"/>
              <a:buChar char="•"/>
            </a:pPr>
            <a:r>
              <a:rPr lang="en-US" sz="3300" dirty="0"/>
              <a:t>The Model can classify both labels, which shows the model is in optimal value of bias-variance trade-off</a:t>
            </a:r>
          </a:p>
          <a:p>
            <a:pPr marL="402336" indent="-228600">
              <a:lnSpc>
                <a:spcPct val="90000"/>
              </a:lnSpc>
              <a:spcAft>
                <a:spcPts val="600"/>
              </a:spcAft>
              <a:buFont typeface="Arial" panose="020B0604020202020204" pitchFamily="34" charset="0"/>
              <a:buChar char="•"/>
            </a:pPr>
            <a:r>
              <a:rPr lang="en-US" sz="3300" dirty="0"/>
              <a:t>The accuracy is 80% on test data sample and 92% on train dataset sample</a:t>
            </a:r>
          </a:p>
          <a:p>
            <a:pPr marL="402336" indent="-228600">
              <a:lnSpc>
                <a:spcPct val="90000"/>
              </a:lnSpc>
              <a:spcAft>
                <a:spcPts val="600"/>
              </a:spcAft>
              <a:buFont typeface="Arial" panose="020B0604020202020204" pitchFamily="34" charset="0"/>
              <a:buChar char="•"/>
            </a:pPr>
            <a:endParaRPr lang="en-US" sz="3300" dirty="0"/>
          </a:p>
          <a:p>
            <a:pPr marL="457200" indent="-228600">
              <a:lnSpc>
                <a:spcPct val="90000"/>
              </a:lnSpc>
              <a:spcAft>
                <a:spcPts val="600"/>
              </a:spcAft>
              <a:buFont typeface="Arial" panose="020B0604020202020204" pitchFamily="34" charset="0"/>
              <a:buChar char="•"/>
            </a:pPr>
            <a:endParaRPr lang="en-US" sz="3300" dirty="0"/>
          </a:p>
        </p:txBody>
      </p:sp>
    </p:spTree>
    <p:extLst>
      <p:ext uri="{BB962C8B-B14F-4D97-AF65-F5344CB8AC3E}">
        <p14:creationId xmlns:p14="http://schemas.microsoft.com/office/powerpoint/2010/main" val="64410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and red sphere&#10;&#10;Description automatically generated">
            <a:extLst>
              <a:ext uri="{FF2B5EF4-FFF2-40B4-BE49-F238E27FC236}">
                <a16:creationId xmlns:a16="http://schemas.microsoft.com/office/drawing/2014/main" id="{27ABA963-9A8F-74E2-8331-E8CA1F11099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824" r="22028" b="-1"/>
          <a:stretch/>
        </p:blipFill>
        <p:spPr>
          <a:xfrm>
            <a:off x="1" y="10"/>
            <a:ext cx="14504463" cy="10286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11297415" y="547687"/>
            <a:ext cx="5733283" cy="28498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spc="799">
                <a:latin typeface="+mj-lt"/>
                <a:ea typeface="+mj-ea"/>
                <a:cs typeface="+mj-cs"/>
              </a:rPr>
              <a:t>Results and Future Directions</a:t>
            </a:r>
          </a:p>
        </p:txBody>
      </p:sp>
      <p:sp>
        <p:nvSpPr>
          <p:cNvPr id="3" name="TextBox 3"/>
          <p:cNvSpPr txBox="1"/>
          <p:nvPr/>
        </p:nvSpPr>
        <p:spPr>
          <a:xfrm>
            <a:off x="11297415" y="3651301"/>
            <a:ext cx="5733283" cy="6088012"/>
          </a:xfrm>
          <a:prstGeom prst="rect">
            <a:avLst/>
          </a:prstGeom>
        </p:spPr>
        <p:txBody>
          <a:bodyPr vert="horz" lIns="91440" tIns="45720" rIns="91440" bIns="45720" rtlCol="0">
            <a:noAutofit/>
          </a:bodyPr>
          <a:lstStyle/>
          <a:p>
            <a:pPr marL="457200" indent="-228600">
              <a:lnSpc>
                <a:spcPct val="90000"/>
              </a:lnSpc>
              <a:spcAft>
                <a:spcPts val="600"/>
              </a:spcAft>
              <a:buFont typeface="Arial" panose="020B0604020202020204" pitchFamily="34" charset="0"/>
              <a:buChar char="•"/>
            </a:pPr>
            <a:r>
              <a:rPr lang="en-US" sz="2400" dirty="0"/>
              <a:t>The</a:t>
            </a:r>
            <a:r>
              <a:rPr lang="en-US" sz="2400" b="0" i="0" dirty="0">
                <a:effectLst/>
              </a:rPr>
              <a:t> Brain Tumor prediction Model has yielded promising results</a:t>
            </a:r>
            <a:endParaRPr lang="en-US" sz="2400" dirty="0"/>
          </a:p>
          <a:p>
            <a:pPr marL="457200" indent="-228600">
              <a:lnSpc>
                <a:spcPct val="90000"/>
              </a:lnSpc>
              <a:spcAft>
                <a:spcPts val="600"/>
              </a:spcAft>
              <a:buFont typeface="Arial" panose="020B0604020202020204" pitchFamily="34" charset="0"/>
              <a:buChar char="•"/>
            </a:pPr>
            <a:r>
              <a:rPr lang="en-US" sz="2400" b="0" i="0" dirty="0">
                <a:effectLst/>
              </a:rPr>
              <a:t>Collect more diverse and extensive datasets to improve the model's generalization and robustness.</a:t>
            </a:r>
          </a:p>
          <a:p>
            <a:pPr marL="457200" indent="-228600">
              <a:lnSpc>
                <a:spcPct val="90000"/>
              </a:lnSpc>
              <a:spcAft>
                <a:spcPts val="600"/>
              </a:spcAft>
              <a:buFont typeface="Arial" panose="020B0604020202020204" pitchFamily="34" charset="0"/>
              <a:buChar char="•"/>
            </a:pPr>
            <a:r>
              <a:rPr lang="en-US" sz="2400" dirty="0"/>
              <a:t> Explore the integration of multiple imaging modalities (e.g., MRI, PET, CT scans) to enhance the accuracy of tumor detection.</a:t>
            </a:r>
          </a:p>
          <a:p>
            <a:pPr marL="457200" indent="-228600">
              <a:lnSpc>
                <a:spcPct val="90000"/>
              </a:lnSpc>
              <a:spcAft>
                <a:spcPts val="600"/>
              </a:spcAft>
              <a:buFont typeface="Arial" panose="020B0604020202020204" pitchFamily="34" charset="0"/>
              <a:buChar char="•"/>
            </a:pPr>
            <a:r>
              <a:rPr lang="en-US" sz="2400" dirty="0"/>
              <a:t>Extend the model's capabilities to predict genetic characteristics directly from imaging data, reducing the need for surgery.</a:t>
            </a:r>
          </a:p>
          <a:p>
            <a:pPr marL="457200" indent="-228600">
              <a:lnSpc>
                <a:spcPct val="90000"/>
              </a:lnSpc>
              <a:spcAft>
                <a:spcPts val="600"/>
              </a:spcAft>
              <a:buFont typeface="Arial" panose="020B0604020202020204" pitchFamily="34" charset="0"/>
              <a:buChar char="•"/>
            </a:pPr>
            <a:r>
              <a:rPr lang="en-US" sz="2400" dirty="0"/>
              <a:t>Continue to ensure that the project adheres to ethical guidelines, data privacy regulations, and relevant medical standards.</a:t>
            </a:r>
          </a:p>
          <a:p>
            <a:pPr marL="457200"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FC6CC678-365E-2582-869E-CF917305929F}"/>
              </a:ext>
            </a:extLst>
          </p:cNvPr>
          <p:cNvSpPr txBox="1"/>
          <p:nvPr/>
        </p:nvSpPr>
        <p:spPr>
          <a:xfrm>
            <a:off x="12045137" y="10086945"/>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loonylabs.org/2014/05/17/herpes-and-brain-tumors-or-what-happens-in-vega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404531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944177" cy="10287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extBox 10"/>
          <p:cNvSpPr txBox="1"/>
          <p:nvPr/>
        </p:nvSpPr>
        <p:spPr>
          <a:xfrm>
            <a:off x="1006650" y="3429000"/>
            <a:ext cx="6930876" cy="23549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spc="799" dirty="0">
                <a:latin typeface="+mj-lt"/>
                <a:ea typeface="+mj-ea"/>
                <a:cs typeface="+mj-cs"/>
              </a:rPr>
              <a:t>REFERENCES</a:t>
            </a:r>
            <a:endParaRPr lang="en-US" sz="6600" kern="1200" spc="799" dirty="0">
              <a:solidFill>
                <a:schemeClr val="tx1"/>
              </a:solidFill>
              <a:latin typeface="+mj-lt"/>
              <a:ea typeface="+mj-ea"/>
              <a:cs typeface="+mj-cs"/>
            </a:endParaRPr>
          </a:p>
        </p:txBody>
      </p:sp>
      <p:sp>
        <p:nvSpPr>
          <p:cNvPr id="2" name="TextBox 10">
            <a:extLst>
              <a:ext uri="{FF2B5EF4-FFF2-40B4-BE49-F238E27FC236}">
                <a16:creationId xmlns:a16="http://schemas.microsoft.com/office/drawing/2014/main" id="{F99A5FF2-ADE2-627C-39A0-FE3BCE7E7448}"/>
              </a:ext>
            </a:extLst>
          </p:cNvPr>
          <p:cNvSpPr txBox="1"/>
          <p:nvPr/>
        </p:nvSpPr>
        <p:spPr>
          <a:xfrm>
            <a:off x="8763000" y="2861147"/>
            <a:ext cx="7816500" cy="4564706"/>
          </a:xfrm>
          <a:prstGeom prst="rect">
            <a:avLst/>
          </a:prstGeom>
        </p:spPr>
        <p:txBody>
          <a:bodyPr vert="horz" lIns="91440" tIns="45720" rIns="91440" bIns="45720" rtlCol="0" anchor="b">
            <a:noAutofit/>
          </a:bodyPr>
          <a:lstStyle/>
          <a:p>
            <a:pPr marL="457200" indent="-45720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Tan, M., &amp; Le, Q. V. (2019). </a:t>
            </a:r>
            <a:r>
              <a:rPr lang="en-US" sz="1800" b="0" i="0" u="none" strike="noStrike" dirty="0" err="1">
                <a:solidFill>
                  <a:srgbClr val="000000"/>
                </a:solidFill>
                <a:effectLst/>
                <a:latin typeface="Times New Roman" panose="02020603050405020304" pitchFamily="18" charset="0"/>
              </a:rPr>
              <a:t>EfficientNet</a:t>
            </a:r>
            <a:r>
              <a:rPr lang="en-US" sz="1800" b="0" i="0" u="none" strike="noStrike" dirty="0">
                <a:solidFill>
                  <a:srgbClr val="000000"/>
                </a:solidFill>
                <a:effectLst/>
                <a:latin typeface="Times New Roman" panose="02020603050405020304" pitchFamily="18" charset="0"/>
              </a:rPr>
              <a:t>: Rethinking model scaling for convolutional neural networks. </a:t>
            </a:r>
            <a:r>
              <a:rPr lang="en-US" sz="1800" b="0" i="1" u="none" strike="noStrike" dirty="0">
                <a:solidFill>
                  <a:srgbClr val="000000"/>
                </a:solidFill>
                <a:effectLst/>
                <a:latin typeface="Times New Roman" panose="02020603050405020304" pitchFamily="18" charset="0"/>
              </a:rPr>
              <a:t>International Conference on Machine Learning</a:t>
            </a:r>
            <a:r>
              <a:rPr lang="en-US" sz="1800" b="0" i="0" u="none" strike="noStrike" dirty="0">
                <a:solidFill>
                  <a:srgbClr val="000000"/>
                </a:solidFill>
                <a:effectLst/>
                <a:latin typeface="Times New Roman" panose="02020603050405020304" pitchFamily="18" charset="0"/>
              </a:rPr>
              <a:t>, 6105–6114. http://</a:t>
            </a:r>
            <a:r>
              <a:rPr lang="en-US" sz="1800" b="0" i="0" u="none" strike="noStrike" dirty="0" err="1">
                <a:solidFill>
                  <a:srgbClr val="000000"/>
                </a:solidFill>
                <a:effectLst/>
                <a:latin typeface="Times New Roman" panose="02020603050405020304" pitchFamily="18" charset="0"/>
              </a:rPr>
              <a:t>proceedings.mlr.press</a:t>
            </a:r>
            <a:r>
              <a:rPr lang="en-US" sz="1800" b="0" i="0" u="none" strike="noStrike" dirty="0">
                <a:solidFill>
                  <a:srgbClr val="000000"/>
                </a:solidFill>
                <a:effectLst/>
                <a:latin typeface="Times New Roman" panose="02020603050405020304" pitchFamily="18" charset="0"/>
              </a:rPr>
              <a:t>/v97/tan19a/tan19a.pdf </a:t>
            </a:r>
          </a:p>
          <a:p>
            <a:pPr marL="457200" indent="-457200" algn="l">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457200" indent="-45720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Sajjad, M., Khan, S., Muhammad, K., Wu, W., &amp; Ullah, A. (2019). Multi-grade brain tumor classification using deep CNN with extensive data augmentation. </a:t>
            </a:r>
            <a:r>
              <a:rPr lang="en-US" sz="1800" b="0" i="1" u="none" strike="noStrike" dirty="0">
                <a:solidFill>
                  <a:srgbClr val="000000"/>
                </a:solidFill>
                <a:effectLst/>
                <a:latin typeface="Times New Roman" panose="02020603050405020304" pitchFamily="18" charset="0"/>
              </a:rPr>
              <a:t>Journal of Computational Science</a:t>
            </a:r>
            <a:r>
              <a:rPr lang="en-US" sz="1800" b="0" i="0" u="none" strike="noStrike" dirty="0">
                <a:solidFill>
                  <a:srgbClr val="000000"/>
                </a:solidFill>
                <a:effectLst/>
                <a:latin typeface="Times New Roman" panose="02020603050405020304" pitchFamily="18" charset="0"/>
              </a:rPr>
              <a:t>, </a:t>
            </a:r>
            <a:r>
              <a:rPr lang="en-US" sz="1800" b="0" i="1" u="none" strike="noStrike" dirty="0">
                <a:solidFill>
                  <a:srgbClr val="000000"/>
                </a:solidFill>
                <a:effectLst/>
                <a:latin typeface="Times New Roman" panose="02020603050405020304" pitchFamily="18" charset="0"/>
              </a:rPr>
              <a:t>30</a:t>
            </a:r>
            <a:r>
              <a:rPr lang="en-US" sz="1800" b="0" i="0" u="none" strike="noStrike" dirty="0">
                <a:solidFill>
                  <a:srgbClr val="000000"/>
                </a:solidFill>
                <a:effectLst/>
                <a:latin typeface="Times New Roman" panose="02020603050405020304" pitchFamily="18" charset="0"/>
              </a:rPr>
              <a:t>, 174–182. https://</a:t>
            </a:r>
            <a:r>
              <a:rPr lang="en-US" sz="1800" b="0" i="0" u="none" strike="noStrike" dirty="0" err="1">
                <a:solidFill>
                  <a:srgbClr val="000000"/>
                </a:solidFill>
                <a:effectLst/>
                <a:latin typeface="Times New Roman" panose="02020603050405020304" pitchFamily="18" charset="0"/>
              </a:rPr>
              <a:t>doi.org</a:t>
            </a:r>
            <a:r>
              <a:rPr lang="en-US" sz="1800" b="0" i="0" u="none" strike="noStrike" dirty="0">
                <a:solidFill>
                  <a:srgbClr val="000000"/>
                </a:solidFill>
                <a:effectLst/>
                <a:latin typeface="Times New Roman" panose="02020603050405020304" pitchFamily="18" charset="0"/>
              </a:rPr>
              <a:t>/10.1016/j.jocs.2018.12.003 </a:t>
            </a:r>
          </a:p>
          <a:p>
            <a:pPr marL="457200" indent="-457200">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457200" indent="-45720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Pereira, S., Pinto, A., Alves, V., &amp; Silva, C. A. (2016). Brain tumor segmentation using convolutional neural networks in MRI images. </a:t>
            </a:r>
            <a:r>
              <a:rPr lang="en-US" sz="1800" b="0" i="1" u="none" strike="noStrike" dirty="0">
                <a:solidFill>
                  <a:srgbClr val="000000"/>
                </a:solidFill>
                <a:effectLst/>
                <a:latin typeface="Times New Roman" panose="02020603050405020304" pitchFamily="18" charset="0"/>
              </a:rPr>
              <a:t>IEEE Transactions on Medical Imaging</a:t>
            </a:r>
            <a:r>
              <a:rPr lang="en-US" sz="1800" b="0" i="0" u="none" strike="noStrike" dirty="0">
                <a:solidFill>
                  <a:srgbClr val="000000"/>
                </a:solidFill>
                <a:effectLst/>
                <a:latin typeface="Times New Roman" panose="02020603050405020304" pitchFamily="18" charset="0"/>
              </a:rPr>
              <a:t>, </a:t>
            </a:r>
            <a:r>
              <a:rPr lang="en-US" sz="1800" b="0" i="1" u="none" strike="noStrike" dirty="0">
                <a:solidFill>
                  <a:srgbClr val="000000"/>
                </a:solidFill>
                <a:effectLst/>
                <a:latin typeface="Times New Roman" panose="02020603050405020304" pitchFamily="18" charset="0"/>
              </a:rPr>
              <a:t>35</a:t>
            </a:r>
            <a:r>
              <a:rPr lang="en-US" sz="1800" b="0" i="0" u="none" strike="noStrike" dirty="0">
                <a:solidFill>
                  <a:srgbClr val="000000"/>
                </a:solidFill>
                <a:effectLst/>
                <a:latin typeface="Times New Roman" panose="02020603050405020304" pitchFamily="18" charset="0"/>
              </a:rPr>
              <a:t>(5), 1240–1251. https://</a:t>
            </a:r>
            <a:r>
              <a:rPr lang="en-US" sz="1800" b="0" i="0" u="none" strike="noStrike" dirty="0" err="1">
                <a:solidFill>
                  <a:srgbClr val="000000"/>
                </a:solidFill>
                <a:effectLst/>
                <a:latin typeface="Times New Roman" panose="02020603050405020304" pitchFamily="18" charset="0"/>
              </a:rPr>
              <a:t>doi.org</a:t>
            </a:r>
            <a:r>
              <a:rPr lang="en-US" sz="1800" b="0" i="0" u="none" strike="noStrike" dirty="0">
                <a:solidFill>
                  <a:srgbClr val="000000"/>
                </a:solidFill>
                <a:effectLst/>
                <a:latin typeface="Times New Roman" panose="02020603050405020304" pitchFamily="18" charset="0"/>
              </a:rPr>
              <a:t>/10.1109/tmi.2016.2538465</a:t>
            </a:r>
          </a:p>
          <a:p>
            <a:pPr marL="457200" indent="-457200">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457200" indent="-457200" algn="l">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9042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944177" cy="10287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extBox 10"/>
          <p:cNvSpPr txBox="1"/>
          <p:nvPr/>
        </p:nvSpPr>
        <p:spPr>
          <a:xfrm>
            <a:off x="965202" y="965200"/>
            <a:ext cx="6930876" cy="68507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spc="799" dirty="0">
                <a:solidFill>
                  <a:schemeClr val="tx1"/>
                </a:solidFill>
                <a:latin typeface="+mj-lt"/>
                <a:ea typeface="+mj-ea"/>
                <a:cs typeface="+mj-cs"/>
              </a:rPr>
              <a:t>THANK YOU</a:t>
            </a:r>
          </a:p>
        </p:txBody>
      </p:sp>
      <p:pic>
        <p:nvPicPr>
          <p:cNvPr id="29" name="Graphic 13" descr="Smiling Face with No Fill">
            <a:extLst>
              <a:ext uri="{FF2B5EF4-FFF2-40B4-BE49-F238E27FC236}">
                <a16:creationId xmlns:a16="http://schemas.microsoft.com/office/drawing/2014/main" id="{A57A2130-4195-9621-E076-5C38C15531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9379" y="1436789"/>
            <a:ext cx="7413420" cy="7413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9"/>
                                        </p:tgtEl>
                                        <p:attrNameLst>
                                          <p:attrName>style.visibility</p:attrName>
                                        </p:attrNameLst>
                                      </p:cBhvr>
                                      <p:to>
                                        <p:strVal val="visible"/>
                                      </p:to>
                                    </p:set>
                                    <p:animEffect transition="in" filter="fade">
                                      <p:cBhvr>
                                        <p:cTn id="7" dur="7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Isosceles Triangle 3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422473" y="3056311"/>
            <a:ext cx="6356610" cy="397545"/>
          </a:xfrm>
          <a:prstGeom prst="rect">
            <a:avLst/>
          </a:prstGeom>
        </p:spPr>
        <p:txBody>
          <a:bodyPr wrap="square"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Problem Statement</a:t>
            </a:r>
          </a:p>
        </p:txBody>
      </p:sp>
      <p:sp>
        <p:nvSpPr>
          <p:cNvPr id="3" name="TextBox 3"/>
          <p:cNvSpPr txBox="1"/>
          <p:nvPr/>
        </p:nvSpPr>
        <p:spPr>
          <a:xfrm>
            <a:off x="965200" y="2745434"/>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01</a:t>
            </a:r>
            <a:endParaRPr lang="en-US" sz="5423">
              <a:solidFill>
                <a:srgbClr val="504C44">
                  <a:alpha val="19608"/>
                </a:srgbClr>
              </a:solidFill>
              <a:latin typeface="Inter"/>
            </a:endParaRPr>
          </a:p>
        </p:txBody>
      </p:sp>
      <p:sp>
        <p:nvSpPr>
          <p:cNvPr id="4" name="TextBox 4"/>
          <p:cNvSpPr txBox="1"/>
          <p:nvPr/>
        </p:nvSpPr>
        <p:spPr>
          <a:xfrm>
            <a:off x="2422473" y="4350491"/>
            <a:ext cx="6356610" cy="397545"/>
          </a:xfrm>
          <a:prstGeom prst="rect">
            <a:avLst/>
          </a:prstGeom>
        </p:spPr>
        <p:txBody>
          <a:bodyPr lIns="0" tIns="0" rIns="0" bIns="0" rtlCol="0" anchor="t">
            <a:spAutoFit/>
          </a:bodyPr>
          <a:lstStyle/>
          <a:p>
            <a:pPr defTabSz="996696">
              <a:lnSpc>
                <a:spcPts val="3052"/>
              </a:lnSpc>
              <a:spcAft>
                <a:spcPts val="600"/>
              </a:spcAft>
            </a:pPr>
            <a:r>
              <a:rPr lang="en-US" sz="2800" dirty="0">
                <a:solidFill>
                  <a:srgbClr val="504C44"/>
                </a:solidFill>
                <a:latin typeface="Inter"/>
              </a:rPr>
              <a:t>Significance of Brain Tumor</a:t>
            </a:r>
          </a:p>
        </p:txBody>
      </p:sp>
      <p:sp>
        <p:nvSpPr>
          <p:cNvPr id="5" name="TextBox 5"/>
          <p:cNvSpPr txBox="1"/>
          <p:nvPr/>
        </p:nvSpPr>
        <p:spPr>
          <a:xfrm>
            <a:off x="965200" y="4065310"/>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02</a:t>
            </a:r>
            <a:endParaRPr lang="en-US" sz="5423">
              <a:solidFill>
                <a:srgbClr val="504C44">
                  <a:alpha val="19608"/>
                </a:srgbClr>
              </a:solidFill>
              <a:latin typeface="Inter"/>
            </a:endParaRPr>
          </a:p>
        </p:txBody>
      </p:sp>
      <p:sp>
        <p:nvSpPr>
          <p:cNvPr id="6" name="TextBox 6"/>
          <p:cNvSpPr txBox="1"/>
          <p:nvPr/>
        </p:nvSpPr>
        <p:spPr>
          <a:xfrm>
            <a:off x="2422473" y="5734421"/>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Process of Model  Building</a:t>
            </a:r>
            <a:endParaRPr lang="en-US" sz="2800" dirty="0">
              <a:solidFill>
                <a:srgbClr val="504C44"/>
              </a:solidFill>
              <a:latin typeface="Inter"/>
            </a:endParaRPr>
          </a:p>
        </p:txBody>
      </p:sp>
      <p:sp>
        <p:nvSpPr>
          <p:cNvPr id="7" name="TextBox 7"/>
          <p:cNvSpPr txBox="1"/>
          <p:nvPr/>
        </p:nvSpPr>
        <p:spPr>
          <a:xfrm>
            <a:off x="965200" y="5388369"/>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03</a:t>
            </a:r>
            <a:endParaRPr lang="en-US" sz="5423">
              <a:solidFill>
                <a:srgbClr val="504C44">
                  <a:alpha val="19608"/>
                </a:srgbClr>
              </a:solidFill>
              <a:latin typeface="Inter"/>
            </a:endParaRPr>
          </a:p>
        </p:txBody>
      </p:sp>
      <p:sp>
        <p:nvSpPr>
          <p:cNvPr id="8" name="TextBox 8"/>
          <p:cNvSpPr txBox="1"/>
          <p:nvPr/>
        </p:nvSpPr>
        <p:spPr>
          <a:xfrm>
            <a:off x="2422473" y="7022304"/>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Exploratory Data Analysis</a:t>
            </a:r>
            <a:endParaRPr lang="en-US" sz="2800" dirty="0">
              <a:solidFill>
                <a:srgbClr val="504C44"/>
              </a:solidFill>
              <a:latin typeface="Inter"/>
            </a:endParaRPr>
          </a:p>
        </p:txBody>
      </p:sp>
      <p:sp>
        <p:nvSpPr>
          <p:cNvPr id="9" name="TextBox 9"/>
          <p:cNvSpPr txBox="1"/>
          <p:nvPr/>
        </p:nvSpPr>
        <p:spPr>
          <a:xfrm>
            <a:off x="965200" y="6711428"/>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04</a:t>
            </a:r>
            <a:endParaRPr lang="en-US" sz="5423">
              <a:solidFill>
                <a:srgbClr val="504C44">
                  <a:alpha val="19608"/>
                </a:srgbClr>
              </a:solidFill>
              <a:latin typeface="Inter"/>
            </a:endParaRPr>
          </a:p>
        </p:txBody>
      </p:sp>
      <p:sp>
        <p:nvSpPr>
          <p:cNvPr id="10" name="TextBox 10"/>
          <p:cNvSpPr txBox="1"/>
          <p:nvPr/>
        </p:nvSpPr>
        <p:spPr>
          <a:xfrm>
            <a:off x="3992902" y="1295066"/>
            <a:ext cx="10083993" cy="754437"/>
          </a:xfrm>
          <a:prstGeom prst="rect">
            <a:avLst/>
          </a:prstGeom>
        </p:spPr>
        <p:txBody>
          <a:bodyPr lIns="0" tIns="0" rIns="0" bIns="0" rtlCol="0" anchor="t">
            <a:spAutoFit/>
          </a:bodyPr>
          <a:lstStyle/>
          <a:p>
            <a:pPr algn="ctr" defTabSz="996696">
              <a:lnSpc>
                <a:spcPts val="6103"/>
              </a:lnSpc>
              <a:spcAft>
                <a:spcPts val="600"/>
              </a:spcAft>
            </a:pPr>
            <a:r>
              <a:rPr lang="en-US" sz="4359" kern="1200" spc="871" dirty="0">
                <a:solidFill>
                  <a:srgbClr val="504C44"/>
                </a:solidFill>
                <a:latin typeface="Baskerville Display PT"/>
                <a:ea typeface="+mn-ea"/>
                <a:cs typeface="+mn-cs"/>
              </a:rPr>
              <a:t>TABLE OF CONTENTS</a:t>
            </a:r>
            <a:endParaRPr lang="en-US" sz="3999" spc="799" dirty="0">
              <a:solidFill>
                <a:srgbClr val="504C44"/>
              </a:solidFill>
              <a:latin typeface="Baskerville Display PT"/>
            </a:endParaRPr>
          </a:p>
        </p:txBody>
      </p:sp>
      <p:sp>
        <p:nvSpPr>
          <p:cNvPr id="11" name="TextBox 11"/>
          <p:cNvSpPr txBox="1"/>
          <p:nvPr/>
        </p:nvSpPr>
        <p:spPr>
          <a:xfrm>
            <a:off x="2422473" y="8289352"/>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Data Preprocessing</a:t>
            </a:r>
            <a:endParaRPr lang="en-US" sz="2800" dirty="0">
              <a:solidFill>
                <a:srgbClr val="504C44"/>
              </a:solidFill>
              <a:latin typeface="Inter"/>
            </a:endParaRPr>
          </a:p>
        </p:txBody>
      </p:sp>
      <p:sp>
        <p:nvSpPr>
          <p:cNvPr id="12" name="TextBox 12"/>
          <p:cNvSpPr txBox="1"/>
          <p:nvPr/>
        </p:nvSpPr>
        <p:spPr>
          <a:xfrm>
            <a:off x="965200" y="7978476"/>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05</a:t>
            </a:r>
            <a:endParaRPr lang="en-US" sz="5423">
              <a:solidFill>
                <a:srgbClr val="504C44">
                  <a:alpha val="19608"/>
                </a:srgbClr>
              </a:solidFill>
              <a:latin typeface="Inter"/>
            </a:endParaRPr>
          </a:p>
        </p:txBody>
      </p:sp>
      <p:sp>
        <p:nvSpPr>
          <p:cNvPr id="13" name="TextBox 13"/>
          <p:cNvSpPr txBox="1"/>
          <p:nvPr/>
        </p:nvSpPr>
        <p:spPr>
          <a:xfrm>
            <a:off x="10966189" y="3157431"/>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a:solidFill>
                  <a:srgbClr val="504C44"/>
                </a:solidFill>
                <a:latin typeface="Inter"/>
                <a:ea typeface="+mn-ea"/>
                <a:cs typeface="+mn-cs"/>
              </a:rPr>
              <a:t>Model Building and Evaluation</a:t>
            </a:r>
            <a:endParaRPr lang="en-US" sz="2800">
              <a:solidFill>
                <a:srgbClr val="504C44"/>
              </a:solidFill>
              <a:latin typeface="Inter"/>
            </a:endParaRPr>
          </a:p>
        </p:txBody>
      </p:sp>
      <p:sp>
        <p:nvSpPr>
          <p:cNvPr id="14" name="TextBox 14"/>
          <p:cNvSpPr txBox="1"/>
          <p:nvPr/>
        </p:nvSpPr>
        <p:spPr>
          <a:xfrm>
            <a:off x="9508917" y="2785589"/>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06</a:t>
            </a:r>
            <a:endParaRPr lang="en-US" sz="5423">
              <a:solidFill>
                <a:srgbClr val="504C44">
                  <a:alpha val="19608"/>
                </a:srgbClr>
              </a:solidFill>
              <a:latin typeface="Inter"/>
            </a:endParaRPr>
          </a:p>
        </p:txBody>
      </p:sp>
      <p:sp>
        <p:nvSpPr>
          <p:cNvPr id="16" name="TextBox 16"/>
          <p:cNvSpPr txBox="1"/>
          <p:nvPr/>
        </p:nvSpPr>
        <p:spPr>
          <a:xfrm>
            <a:off x="9467354" y="4034533"/>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07</a:t>
            </a:r>
            <a:endParaRPr lang="en-US" sz="5423">
              <a:solidFill>
                <a:srgbClr val="504C44">
                  <a:alpha val="19608"/>
                </a:srgbClr>
              </a:solidFill>
              <a:latin typeface="Inter"/>
            </a:endParaRPr>
          </a:p>
        </p:txBody>
      </p:sp>
      <p:sp>
        <p:nvSpPr>
          <p:cNvPr id="18" name="TextBox 18"/>
          <p:cNvSpPr txBox="1"/>
          <p:nvPr/>
        </p:nvSpPr>
        <p:spPr>
          <a:xfrm>
            <a:off x="9467354" y="5423543"/>
            <a:ext cx="1238255" cy="1013456"/>
          </a:xfrm>
          <a:prstGeom prst="rect">
            <a:avLst/>
          </a:prstGeom>
        </p:spPr>
        <p:txBody>
          <a:bodyPr lIns="0" tIns="0" rIns="0" bIns="0" rtlCol="0" anchor="t">
            <a:spAutoFit/>
          </a:bodyPr>
          <a:lstStyle/>
          <a:p>
            <a:pPr algn="ctr" defTabSz="996696">
              <a:lnSpc>
                <a:spcPts val="8276"/>
              </a:lnSpc>
              <a:spcAft>
                <a:spcPts val="600"/>
              </a:spcAft>
            </a:pPr>
            <a:r>
              <a:rPr lang="en-US" sz="5911" kern="1200">
                <a:solidFill>
                  <a:srgbClr val="504C44">
                    <a:alpha val="19608"/>
                  </a:srgbClr>
                </a:solidFill>
                <a:latin typeface="Inter"/>
                <a:ea typeface="+mn-ea"/>
                <a:cs typeface="+mn-cs"/>
              </a:rPr>
              <a:t>08</a:t>
            </a:r>
            <a:endParaRPr lang="en-US" sz="5423">
              <a:solidFill>
                <a:srgbClr val="504C44">
                  <a:alpha val="19608"/>
                </a:srgbClr>
              </a:solidFill>
              <a:latin typeface="Inter"/>
            </a:endParaRPr>
          </a:p>
        </p:txBody>
      </p:sp>
      <p:sp>
        <p:nvSpPr>
          <p:cNvPr id="23" name="TextBox 17">
            <a:extLst>
              <a:ext uri="{FF2B5EF4-FFF2-40B4-BE49-F238E27FC236}">
                <a16:creationId xmlns:a16="http://schemas.microsoft.com/office/drawing/2014/main" id="{FEFF560B-54BD-BFEF-497E-AEB7AE8AB97A}"/>
              </a:ext>
            </a:extLst>
          </p:cNvPr>
          <p:cNvSpPr txBox="1"/>
          <p:nvPr/>
        </p:nvSpPr>
        <p:spPr>
          <a:xfrm>
            <a:off x="10912876" y="4361142"/>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Results and Future Directions</a:t>
            </a:r>
            <a:endParaRPr lang="en-US" sz="2800" dirty="0">
              <a:solidFill>
                <a:srgbClr val="504C44"/>
              </a:solidFill>
              <a:latin typeface="Inter"/>
            </a:endParaRPr>
          </a:p>
        </p:txBody>
      </p:sp>
      <p:sp>
        <p:nvSpPr>
          <p:cNvPr id="25" name="TextBox 17">
            <a:extLst>
              <a:ext uri="{FF2B5EF4-FFF2-40B4-BE49-F238E27FC236}">
                <a16:creationId xmlns:a16="http://schemas.microsoft.com/office/drawing/2014/main" id="{166BFD54-9CD1-67A0-7340-4F8BE4025B5C}"/>
              </a:ext>
            </a:extLst>
          </p:cNvPr>
          <p:cNvSpPr txBox="1"/>
          <p:nvPr/>
        </p:nvSpPr>
        <p:spPr>
          <a:xfrm>
            <a:off x="11027980" y="5734421"/>
            <a:ext cx="6356610" cy="397545"/>
          </a:xfrm>
          <a:prstGeom prst="rect">
            <a:avLst/>
          </a:prstGeom>
        </p:spPr>
        <p:txBody>
          <a:bodyPr lIns="0" tIns="0" rIns="0" bIns="0" rtlCol="0" anchor="t">
            <a:spAutoFit/>
          </a:bodyPr>
          <a:lstStyle/>
          <a:p>
            <a:pPr defTabSz="996696">
              <a:lnSpc>
                <a:spcPts val="3052"/>
              </a:lnSpc>
              <a:spcAft>
                <a:spcPts val="600"/>
              </a:spcAft>
            </a:pPr>
            <a:r>
              <a:rPr lang="en-US" sz="3052" kern="1200" dirty="0">
                <a:solidFill>
                  <a:srgbClr val="504C44"/>
                </a:solidFill>
                <a:latin typeface="Inter"/>
                <a:ea typeface="+mn-ea"/>
                <a:cs typeface="+mn-cs"/>
              </a:rPr>
              <a:t>Q &amp; A</a:t>
            </a:r>
            <a:endParaRPr lang="en-US" sz="2800" dirty="0">
              <a:solidFill>
                <a:srgbClr val="504C44"/>
              </a:solidFill>
              <a:latin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914400" y="539155"/>
            <a:ext cx="10134600" cy="718145"/>
          </a:xfrm>
          <a:prstGeom prst="rect">
            <a:avLst/>
          </a:prstGeom>
        </p:spPr>
        <p:txBody>
          <a:bodyPr wrap="square" lIns="0" tIns="0" rIns="0" bIns="0" rtlCol="0" anchor="t">
            <a:spAutoFit/>
          </a:bodyPr>
          <a:lstStyle/>
          <a:p>
            <a:pPr>
              <a:lnSpc>
                <a:spcPts val="5599"/>
              </a:lnSpc>
            </a:pPr>
            <a:r>
              <a:rPr lang="en-US" sz="4360" spc="799" dirty="0">
                <a:solidFill>
                  <a:srgbClr val="504C44"/>
                </a:solidFill>
                <a:latin typeface="Baskerville Display PT"/>
              </a:rPr>
              <a:t>Problem Statement</a:t>
            </a:r>
          </a:p>
        </p:txBody>
      </p:sp>
      <p:graphicFrame>
        <p:nvGraphicFramePr>
          <p:cNvPr id="22" name="Content Placeholder 6">
            <a:extLst>
              <a:ext uri="{FF2B5EF4-FFF2-40B4-BE49-F238E27FC236}">
                <a16:creationId xmlns:a16="http://schemas.microsoft.com/office/drawing/2014/main" id="{B15354D4-2292-875F-BE1E-47097715BE48}"/>
              </a:ext>
            </a:extLst>
          </p:cNvPr>
          <p:cNvGraphicFramePr>
            <a:graphicFrameLocks/>
          </p:cNvGraphicFramePr>
          <p:nvPr>
            <p:extLst>
              <p:ext uri="{D42A27DB-BD31-4B8C-83A1-F6EECF244321}">
                <p14:modId xmlns:p14="http://schemas.microsoft.com/office/powerpoint/2010/main" val="692496622"/>
              </p:ext>
            </p:extLst>
          </p:nvPr>
        </p:nvGraphicFramePr>
        <p:xfrm>
          <a:off x="1276350" y="1257300"/>
          <a:ext cx="16097250" cy="830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6956467" y="109728"/>
            <a:ext cx="10620756" cy="26746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spc="799" dirty="0">
                <a:latin typeface="+mj-lt"/>
                <a:ea typeface="+mj-ea"/>
                <a:cs typeface="+mj-cs"/>
              </a:rPr>
              <a:t>Significance of Brain Tumor</a:t>
            </a:r>
          </a:p>
        </p:txBody>
      </p:sp>
      <p:pic>
        <p:nvPicPr>
          <p:cNvPr id="4" name="Picture 3" descr="A close-up of a brain mri&#10;&#10;Description automatically generated">
            <a:extLst>
              <a:ext uri="{FF2B5EF4-FFF2-40B4-BE49-F238E27FC236}">
                <a16:creationId xmlns:a16="http://schemas.microsoft.com/office/drawing/2014/main" id="{179D7C71-7C16-D443-BFAF-4E1E8061BA5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387" r="20774" b="2"/>
          <a:stretch/>
        </p:blipFill>
        <p:spPr>
          <a:xfrm>
            <a:off x="20" y="1"/>
            <a:ext cx="6078793" cy="10287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1444" y="3593592"/>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6956467" y="3799332"/>
            <a:ext cx="11026733" cy="6287612"/>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800" b="0" i="0" dirty="0">
                <a:effectLst/>
              </a:rPr>
              <a:t>Brain tumors, especially malignant ones like glioblastoma, are associated with a high mortality rate. Glioblastoma, in particular, has a median survival of less than a year, making it one of the most aggressive forms of cancer</a:t>
            </a:r>
          </a:p>
          <a:p>
            <a:pPr>
              <a:lnSpc>
                <a:spcPct val="90000"/>
              </a:lnSpc>
              <a:spcAft>
                <a:spcPts val="600"/>
              </a:spcAft>
            </a:pPr>
            <a:endParaRPr lang="en-US" sz="2800" dirty="0"/>
          </a:p>
          <a:p>
            <a:pPr marL="457200" indent="-228600">
              <a:lnSpc>
                <a:spcPct val="90000"/>
              </a:lnSpc>
              <a:spcAft>
                <a:spcPts val="600"/>
              </a:spcAft>
              <a:buFont typeface="Arial" panose="020B0604020202020204" pitchFamily="34" charset="0"/>
              <a:buChar char="•"/>
            </a:pPr>
            <a:r>
              <a:rPr lang="en-US" sz="2800" dirty="0"/>
              <a:t>Brain tumors can significantly impact a patient's quality of life. They often cause neurological symptoms, including seizures, cognitive impairment, and physical disability.</a:t>
            </a:r>
          </a:p>
          <a:p>
            <a:pPr indent="-228600">
              <a:lnSpc>
                <a:spcPct val="90000"/>
              </a:lnSpc>
              <a:spcAft>
                <a:spcPts val="600"/>
              </a:spcAft>
              <a:buFont typeface="Arial" panose="020B0604020202020204" pitchFamily="34" charset="0"/>
              <a:buChar char="•"/>
            </a:pPr>
            <a:endParaRPr lang="en-US" sz="2800" dirty="0"/>
          </a:p>
          <a:p>
            <a:pPr marL="457200" indent="-228600">
              <a:lnSpc>
                <a:spcPct val="90000"/>
              </a:lnSpc>
              <a:spcAft>
                <a:spcPts val="600"/>
              </a:spcAft>
              <a:buFont typeface="Arial" panose="020B0604020202020204" pitchFamily="34" charset="0"/>
              <a:buChar char="•"/>
            </a:pPr>
            <a:r>
              <a:rPr lang="en-US" sz="2800" dirty="0"/>
              <a:t>Diagnosing brain tumors is complicated due to the brain's complex anatomy and the potential overlap of symptoms with other conditions. Early and accurate diagnosis is critical for effective treatment.</a:t>
            </a:r>
          </a:p>
          <a:p>
            <a:pPr indent="-228600">
              <a:lnSpc>
                <a:spcPct val="90000"/>
              </a:lnSpc>
              <a:spcAft>
                <a:spcPts val="600"/>
              </a:spcAft>
              <a:buFont typeface="Arial" panose="020B0604020202020204" pitchFamily="34" charset="0"/>
              <a:buChar char="•"/>
            </a:pPr>
            <a:endParaRPr lang="en-US" sz="2800" dirty="0"/>
          </a:p>
          <a:p>
            <a:pPr marL="457200" indent="-228600">
              <a:lnSpc>
                <a:spcPct val="90000"/>
              </a:lnSpc>
              <a:spcAft>
                <a:spcPts val="600"/>
              </a:spcAft>
              <a:buFont typeface="Arial" panose="020B0604020202020204" pitchFamily="34" charset="0"/>
              <a:buChar char="•"/>
            </a:pPr>
            <a:r>
              <a:rPr lang="en-US" sz="2800" dirty="0"/>
              <a:t>Addressing the challenges associated with brain tumors requires innovation in the field of medical imaging and artificial intelligence.</a:t>
            </a:r>
          </a:p>
          <a:p>
            <a:pPr indent="-228600">
              <a:lnSpc>
                <a:spcPct val="90000"/>
              </a:lnSpc>
              <a:spcAft>
                <a:spcPts val="600"/>
              </a:spcAft>
              <a:buFont typeface="Arial" panose="020B0604020202020204" pitchFamily="34" charset="0"/>
              <a:buChar char="•"/>
            </a:pPr>
            <a:endParaRPr lang="en-US" sz="2800" b="0" i="0" dirty="0">
              <a:effectLst/>
            </a:endParaRPr>
          </a:p>
          <a:p>
            <a:pPr indent="-228600">
              <a:lnSpc>
                <a:spcPct val="90000"/>
              </a:lnSpc>
              <a:spcAft>
                <a:spcPts val="600"/>
              </a:spcAft>
              <a:buFont typeface="Arial" panose="020B0604020202020204" pitchFamily="34" charset="0"/>
              <a:buChar char="•"/>
            </a:pPr>
            <a:endParaRPr lang="en-US" sz="2800" dirty="0"/>
          </a:p>
        </p:txBody>
      </p:sp>
      <p:sp>
        <p:nvSpPr>
          <p:cNvPr id="6" name="TextBox 5">
            <a:extLst>
              <a:ext uri="{FF2B5EF4-FFF2-40B4-BE49-F238E27FC236}">
                <a16:creationId xmlns:a16="http://schemas.microsoft.com/office/drawing/2014/main" id="{62C6CBC5-BD3D-775C-ED14-58783155D2C0}"/>
              </a:ext>
            </a:extLst>
          </p:cNvPr>
          <p:cNvSpPr txBox="1"/>
          <p:nvPr/>
        </p:nvSpPr>
        <p:spPr>
          <a:xfrm>
            <a:off x="15847909" y="10086945"/>
            <a:ext cx="2440091"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radiopaedia.org/playlists/2310">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70700" y="-59869"/>
            <a:ext cx="14782799" cy="9296399"/>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txBody>
            <a:bodyPr/>
            <a:lstStyle/>
            <a:p>
              <a:endParaRPr lang="en-IN"/>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412096" y="723900"/>
            <a:ext cx="9789304" cy="718145"/>
          </a:xfrm>
          <a:prstGeom prst="rect">
            <a:avLst/>
          </a:prstGeom>
        </p:spPr>
        <p:txBody>
          <a:bodyPr wrap="square" lIns="0" tIns="0" rIns="0" bIns="0" rtlCol="0" anchor="t">
            <a:spAutoFit/>
          </a:bodyPr>
          <a:lstStyle/>
          <a:p>
            <a:pPr>
              <a:lnSpc>
                <a:spcPts val="5599"/>
              </a:lnSpc>
            </a:pPr>
            <a:r>
              <a:rPr lang="en-US" sz="4360" spc="799" dirty="0">
                <a:solidFill>
                  <a:srgbClr val="504C44"/>
                </a:solidFill>
                <a:latin typeface="Baskerville Display PT"/>
              </a:rPr>
              <a:t>Dataset Source and Overview</a:t>
            </a:r>
          </a:p>
        </p:txBody>
      </p:sp>
      <p:sp>
        <p:nvSpPr>
          <p:cNvPr id="8" name="TextBox 8"/>
          <p:cNvSpPr txBox="1"/>
          <p:nvPr/>
        </p:nvSpPr>
        <p:spPr>
          <a:xfrm>
            <a:off x="1428425" y="2016530"/>
            <a:ext cx="11525575" cy="4499950"/>
          </a:xfrm>
          <a:prstGeom prst="rect">
            <a:avLst/>
          </a:prstGeom>
        </p:spPr>
        <p:txBody>
          <a:bodyPr wrap="square" lIns="0" tIns="0" rIns="0" bIns="0" rtlCol="0" anchor="t">
            <a:spAutoFit/>
          </a:bodyPr>
          <a:lstStyle/>
          <a:p>
            <a:pPr>
              <a:lnSpc>
                <a:spcPct val="107000"/>
              </a:lnSpc>
              <a:spcAft>
                <a:spcPts val="800"/>
              </a:spcAft>
            </a:pPr>
            <a:r>
              <a:rPr lang="en-US" sz="3200" b="0" i="0" dirty="0">
                <a:solidFill>
                  <a:srgbClr val="374151"/>
                </a:solidFill>
                <a:effectLst/>
                <a:latin typeface="Söhne"/>
              </a:rPr>
              <a:t>The dataset used for this </a:t>
            </a:r>
            <a:r>
              <a:rPr lang="en-US" sz="3200" dirty="0">
                <a:solidFill>
                  <a:srgbClr val="374151"/>
                </a:solidFill>
                <a:latin typeface="Söhne"/>
              </a:rPr>
              <a:t>project is retrieved from the Kaggle link </a:t>
            </a:r>
            <a:r>
              <a:rPr lang="en-IN" sz="3200" b="0" i="0" u="sng" dirty="0">
                <a:effectLst/>
                <a:latin typeface="source-serif-pro"/>
                <a:hlinkClick r:id="rId2"/>
              </a:rPr>
              <a:t>https://www.kaggle.com/navoneel/brain-mri-images-for-brain-tumor-detection</a:t>
            </a:r>
            <a:endParaRPr lang="en-IN" sz="3200" b="0" i="0" u="sng" dirty="0">
              <a:effectLst/>
              <a:latin typeface="source-serif-pro"/>
            </a:endParaRPr>
          </a:p>
          <a:p>
            <a:pPr>
              <a:lnSpc>
                <a:spcPct val="107000"/>
              </a:lnSpc>
              <a:spcAft>
                <a:spcPts val="800"/>
              </a:spcAft>
            </a:pPr>
            <a:r>
              <a:rPr lang="en-US" sz="3200" dirty="0">
                <a:solidFill>
                  <a:srgbClr val="374151"/>
                </a:solidFill>
                <a:latin typeface="Söhne"/>
              </a:rPr>
              <a:t> </a:t>
            </a:r>
            <a:endParaRPr lang="en-US" sz="3200" kern="100" dirty="0">
              <a:solidFill>
                <a:srgbClr val="374151"/>
              </a:solidFill>
              <a:latin typeface="Söhne"/>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v"/>
            </a:pPr>
            <a:r>
              <a:rPr lang="en-IN" sz="3200" dirty="0">
                <a:solidFill>
                  <a:srgbClr val="374151"/>
                </a:solidFill>
                <a:latin typeface="Söhne"/>
              </a:rPr>
              <a:t>Comprehensive dataset with various images  where the 129 images are labelled as “yes” that there is a tumor and remaining 98 are labelled “no” which indicates that there is  no tumor</a:t>
            </a:r>
          </a:p>
          <a:p>
            <a:pPr marL="457200" indent="-457200">
              <a:lnSpc>
                <a:spcPct val="107000"/>
              </a:lnSpc>
              <a:spcAft>
                <a:spcPts val="800"/>
              </a:spcAft>
              <a:buFont typeface="Wingdings" panose="05000000000000000000" pitchFamily="2" charset="2"/>
              <a:buChar char="v"/>
            </a:pPr>
            <a:r>
              <a:rPr lang="en-IN" sz="3200" dirty="0">
                <a:solidFill>
                  <a:srgbClr val="374151"/>
                </a:solidFill>
                <a:latin typeface="Söhne"/>
              </a:rPr>
              <a:t> Uncovering the tumor and segmentation patterns in MRI images</a:t>
            </a:r>
            <a:endParaRPr lang="en-US" sz="3200" dirty="0">
              <a:solidFill>
                <a:srgbClr val="374151"/>
              </a:solidFill>
              <a:latin typeface="Söhne"/>
            </a:endParaRPr>
          </a:p>
        </p:txBody>
      </p:sp>
      <p:pic>
        <p:nvPicPr>
          <p:cNvPr id="3076" name="Picture 4" descr="Dataset Icons - Free SVG &amp; PNG Dataset Images - Noun Project">
            <a:extLst>
              <a:ext uri="{FF2B5EF4-FFF2-40B4-BE49-F238E27FC236}">
                <a16:creationId xmlns:a16="http://schemas.microsoft.com/office/drawing/2014/main" id="{B8F67B9D-99F4-E561-FDEF-55D11D54C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0785" y="3399066"/>
            <a:ext cx="4616515" cy="4616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5"/>
          <p:cNvSpPr txBox="1">
            <a:spLocks noGrp="1"/>
          </p:cNvSpPr>
          <p:nvPr>
            <p:ph type="title"/>
          </p:nvPr>
        </p:nvSpPr>
        <p:spPr>
          <a:xfrm>
            <a:off x="1143000" y="553107"/>
            <a:ext cx="9829800" cy="922800"/>
          </a:xfrm>
          <a:prstGeom prst="rect">
            <a:avLst/>
          </a:prstGeom>
        </p:spPr>
        <p:txBody>
          <a:bodyPr spcFirstLastPara="1" vert="horz" wrap="square" lIns="0" tIns="0" rIns="0" bIns="0" rtlCol="0" anchor="t" anchorCtr="0">
            <a:noAutofit/>
          </a:bodyPr>
          <a:lstStyle/>
          <a:p>
            <a:pPr>
              <a:lnSpc>
                <a:spcPts val="5599"/>
              </a:lnSpc>
            </a:pPr>
            <a:r>
              <a:rPr lang="en-US" spc="799" dirty="0">
                <a:solidFill>
                  <a:srgbClr val="504C44"/>
                </a:solidFill>
                <a:latin typeface="Baskerville Display PT"/>
              </a:rPr>
              <a:t>Process</a:t>
            </a:r>
            <a:r>
              <a:rPr lang="en-US" sz="4400" spc="799" dirty="0">
                <a:solidFill>
                  <a:srgbClr val="504C44"/>
                </a:solidFill>
                <a:latin typeface="Baskerville Display PT"/>
              </a:rPr>
              <a:t> of Model Building</a:t>
            </a:r>
          </a:p>
        </p:txBody>
      </p:sp>
      <p:sp>
        <p:nvSpPr>
          <p:cNvPr id="513" name="Google Shape;513;p45"/>
          <p:cNvSpPr txBox="1">
            <a:spLocks noGrp="1"/>
          </p:cNvSpPr>
          <p:nvPr>
            <p:ph type="sldNum" idx="12"/>
          </p:nvPr>
        </p:nvSpPr>
        <p:spPr>
          <a:xfrm>
            <a:off x="16912956" y="259302"/>
            <a:ext cx="1097400" cy="787200"/>
          </a:xfrm>
          <a:prstGeom prst="rect">
            <a:avLst/>
          </a:prstGeom>
        </p:spPr>
        <p:txBody>
          <a:bodyPr spcFirstLastPara="1" vert="horz" wrap="square" lIns="0" tIns="0" rIns="0" bIns="0" rtlCol="0" anchor="t" anchorCtr="0">
            <a:noAutofit/>
          </a:bodyPr>
          <a:lstStyle/>
          <a:p>
            <a:fld id="{00000000-1234-1234-1234-123412341234}" type="slidenum">
              <a:rPr lang="en"/>
              <a:pPr/>
              <a:t>6</a:t>
            </a:fld>
            <a:endParaRPr/>
          </a:p>
        </p:txBody>
      </p:sp>
      <p:grpSp>
        <p:nvGrpSpPr>
          <p:cNvPr id="514" name="Google Shape;514;p45"/>
          <p:cNvGrpSpPr/>
          <p:nvPr/>
        </p:nvGrpSpPr>
        <p:grpSpPr>
          <a:xfrm>
            <a:off x="777335" y="2171700"/>
            <a:ext cx="6515686" cy="6034478"/>
            <a:chOff x="3844706" y="4525693"/>
            <a:chExt cx="541875" cy="410130"/>
          </a:xfrm>
        </p:grpSpPr>
        <p:sp>
          <p:nvSpPr>
            <p:cNvPr id="515" name="Google Shape;515;p45"/>
            <p:cNvSpPr/>
            <p:nvPr/>
          </p:nvSpPr>
          <p:spPr>
            <a:xfrm>
              <a:off x="3933283" y="4736747"/>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137150" tIns="68550" rIns="137150" bIns="68550" anchor="ctr" anchorCtr="0">
              <a:noAutofit/>
            </a:bodyPr>
            <a:lstStyle/>
            <a:p>
              <a:pPr algn="ctr">
                <a:buClr>
                  <a:schemeClr val="dk1"/>
                </a:buClr>
                <a:buSzPts val="1400"/>
              </a:pPr>
              <a:r>
                <a:rPr lang="en" sz="2400" b="1" dirty="0">
                  <a:solidFill>
                    <a:schemeClr val="dk1"/>
                  </a:solidFill>
                  <a:latin typeface="Karla"/>
                  <a:ea typeface="Karla"/>
                  <a:cs typeface="Karla"/>
                  <a:sym typeface="Karla"/>
                </a:rPr>
                <a:t>Exploratory Data Analysis</a:t>
              </a:r>
            </a:p>
            <a:p>
              <a:pPr algn="ctr">
                <a:buClr>
                  <a:schemeClr val="dk1"/>
                </a:buClr>
                <a:buSzPts val="1400"/>
              </a:pPr>
              <a:r>
                <a:rPr lang="en" sz="2400" b="1" dirty="0">
                  <a:solidFill>
                    <a:schemeClr val="dk1"/>
                  </a:solidFill>
                  <a:latin typeface="Karla"/>
                  <a:ea typeface="Karla"/>
                  <a:cs typeface="Karla"/>
                  <a:sym typeface="Karla"/>
                </a:rPr>
                <a:t>Transformation</a:t>
              </a:r>
              <a:endParaRPr sz="2400" b="1" dirty="0">
                <a:solidFill>
                  <a:schemeClr val="dk1"/>
                </a:solidFill>
                <a:latin typeface="Karla"/>
                <a:ea typeface="Karla"/>
                <a:cs typeface="Karla"/>
                <a:sym typeface="Karla"/>
              </a:endParaRPr>
            </a:p>
          </p:txBody>
        </p:sp>
        <p:sp>
          <p:nvSpPr>
            <p:cNvPr id="516" name="Google Shape;516;p45"/>
            <p:cNvSpPr/>
            <p:nvPr/>
          </p:nvSpPr>
          <p:spPr>
            <a:xfrm>
              <a:off x="3980750" y="482769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137150" tIns="68550" rIns="137150" bIns="68550" anchor="ctr" anchorCtr="0">
              <a:noAutofit/>
            </a:bodyPr>
            <a:lstStyle/>
            <a:p>
              <a:pPr algn="ctr">
                <a:buClr>
                  <a:schemeClr val="dk1"/>
                </a:buClr>
                <a:buSzPts val="1400"/>
              </a:pPr>
              <a:r>
                <a:rPr lang="en-IN" sz="2400" b="1" dirty="0">
                  <a:solidFill>
                    <a:schemeClr val="dk1"/>
                  </a:solidFill>
                  <a:latin typeface="Karla"/>
                  <a:ea typeface="Karla"/>
                  <a:cs typeface="Karla"/>
                  <a:sym typeface="Karla"/>
                </a:rPr>
                <a:t>Model Creation</a:t>
              </a:r>
              <a:endParaRPr sz="2400" b="1" dirty="0">
                <a:solidFill>
                  <a:schemeClr val="dk1"/>
                </a:solidFill>
                <a:latin typeface="Karla"/>
                <a:ea typeface="Karla"/>
                <a:cs typeface="Karla"/>
                <a:sym typeface="Karla"/>
              </a:endParaRPr>
            </a:p>
          </p:txBody>
        </p:sp>
        <p:sp>
          <p:nvSpPr>
            <p:cNvPr id="520" name="Google Shape;520;p45"/>
            <p:cNvSpPr/>
            <p:nvPr/>
          </p:nvSpPr>
          <p:spPr>
            <a:xfrm>
              <a:off x="3888882" y="4646306"/>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137150" tIns="68550" rIns="137150" bIns="68550" anchor="ctr" anchorCtr="0">
              <a:noAutofit/>
            </a:bodyPr>
            <a:lstStyle/>
            <a:p>
              <a:pPr algn="ctr">
                <a:buClr>
                  <a:schemeClr val="dk1"/>
                </a:buClr>
                <a:buSzPts val="1400"/>
              </a:pPr>
              <a:r>
                <a:rPr lang="en" sz="2400" b="1" dirty="0">
                  <a:solidFill>
                    <a:schemeClr val="dk1"/>
                  </a:solidFill>
                  <a:latin typeface="Karla"/>
                  <a:ea typeface="Karla"/>
                  <a:cs typeface="Karla"/>
                  <a:sym typeface="Karla"/>
                </a:rPr>
                <a:t>Data Engineering</a:t>
              </a:r>
              <a:endParaRPr sz="2400" b="1" dirty="0">
                <a:solidFill>
                  <a:schemeClr val="dk1"/>
                </a:solidFill>
                <a:latin typeface="Karla"/>
                <a:ea typeface="Karla"/>
                <a:cs typeface="Karla"/>
                <a:sym typeface="Karla"/>
              </a:endParaRPr>
            </a:p>
          </p:txBody>
        </p:sp>
        <p:sp>
          <p:nvSpPr>
            <p:cNvPr id="521" name="Google Shape;521;p45"/>
            <p:cNvSpPr/>
            <p:nvPr/>
          </p:nvSpPr>
          <p:spPr>
            <a:xfrm>
              <a:off x="3844706" y="4525693"/>
              <a:ext cx="541875" cy="51432"/>
            </a:xfrm>
            <a:prstGeom prst="ellipse">
              <a:avLst/>
            </a:prstGeom>
            <a:solidFill>
              <a:schemeClr val="lt2"/>
            </a:solidFill>
            <a:ln>
              <a:noFill/>
            </a:ln>
          </p:spPr>
          <p:txBody>
            <a:bodyPr spcFirstLastPara="1" wrap="square" lIns="137150" tIns="68550" rIns="137150" bIns="68550" anchor="ctr" anchorCtr="0">
              <a:noAutofit/>
            </a:bodyPr>
            <a:lstStyle/>
            <a:p>
              <a:pPr algn="ctr">
                <a:buClr>
                  <a:schemeClr val="dk1"/>
                </a:buClr>
                <a:buSzPts val="1400"/>
              </a:pPr>
              <a:endParaRPr sz="2400" b="1" dirty="0">
                <a:solidFill>
                  <a:schemeClr val="dk1"/>
                </a:solidFill>
                <a:latin typeface="Karla"/>
                <a:ea typeface="Karla"/>
                <a:cs typeface="Karla"/>
                <a:sym typeface="Karla"/>
              </a:endParaRPr>
            </a:p>
          </p:txBody>
        </p:sp>
      </p:grpSp>
      <p:sp>
        <p:nvSpPr>
          <p:cNvPr id="527" name="Google Shape;527;p45"/>
          <p:cNvSpPr txBox="1"/>
          <p:nvPr/>
        </p:nvSpPr>
        <p:spPr>
          <a:xfrm>
            <a:off x="8915400" y="2866620"/>
            <a:ext cx="7997556" cy="688200"/>
          </a:xfrm>
          <a:prstGeom prst="rect">
            <a:avLst/>
          </a:prstGeom>
          <a:noFill/>
          <a:ln>
            <a:noFill/>
          </a:ln>
        </p:spPr>
        <p:txBody>
          <a:bodyPr spcFirstLastPara="1" wrap="square" lIns="0" tIns="0" rIns="0" bIns="0" anchor="ctr" anchorCtr="0">
            <a:noAutofit/>
          </a:bodyPr>
          <a:lstStyle/>
          <a:p>
            <a:r>
              <a:rPr lang="en" sz="3050" dirty="0">
                <a:solidFill>
                  <a:schemeClr val="dk2"/>
                </a:solidFill>
                <a:latin typeface="Karla"/>
                <a:ea typeface="Karla"/>
                <a:cs typeface="Karla"/>
                <a:sym typeface="Karla"/>
              </a:rPr>
              <a:t>Selecting data relevant to use case (MRI images).</a:t>
            </a:r>
            <a:endParaRPr sz="3050" dirty="0">
              <a:solidFill>
                <a:schemeClr val="dk2"/>
              </a:solidFill>
              <a:latin typeface="Karla"/>
              <a:ea typeface="Karla"/>
              <a:cs typeface="Karla"/>
              <a:sym typeface="Karla"/>
            </a:endParaRPr>
          </a:p>
        </p:txBody>
      </p:sp>
      <p:cxnSp>
        <p:nvCxnSpPr>
          <p:cNvPr id="528" name="Google Shape;528;p45"/>
          <p:cNvCxnSpPr>
            <a:cxnSpLocks/>
          </p:cNvCxnSpPr>
          <p:nvPr/>
        </p:nvCxnSpPr>
        <p:spPr>
          <a:xfrm>
            <a:off x="6761858" y="4669999"/>
            <a:ext cx="1798162" cy="0"/>
          </a:xfrm>
          <a:prstGeom prst="straightConnector1">
            <a:avLst/>
          </a:prstGeom>
          <a:noFill/>
          <a:ln w="9525" cap="flat" cmpd="sng">
            <a:solidFill>
              <a:schemeClr val="accent4"/>
            </a:solidFill>
            <a:prstDash val="solid"/>
            <a:round/>
            <a:headEnd type="oval" w="med" len="med"/>
            <a:tailEnd type="oval" w="med" len="med"/>
          </a:ln>
        </p:spPr>
      </p:cxnSp>
      <p:sp>
        <p:nvSpPr>
          <p:cNvPr id="529" name="Google Shape;529;p45"/>
          <p:cNvSpPr txBox="1"/>
          <p:nvPr/>
        </p:nvSpPr>
        <p:spPr>
          <a:xfrm>
            <a:off x="8915400" y="4334859"/>
            <a:ext cx="7997556" cy="688200"/>
          </a:xfrm>
          <a:prstGeom prst="rect">
            <a:avLst/>
          </a:prstGeom>
          <a:noFill/>
          <a:ln>
            <a:noFill/>
          </a:ln>
        </p:spPr>
        <p:txBody>
          <a:bodyPr spcFirstLastPara="1" wrap="square" lIns="0" tIns="0" rIns="0" bIns="0" anchor="ctr" anchorCtr="0">
            <a:noAutofit/>
          </a:bodyPr>
          <a:lstStyle/>
          <a:p>
            <a:r>
              <a:rPr lang="en-US" sz="3050" dirty="0">
                <a:solidFill>
                  <a:schemeClr val="dk2"/>
                </a:solidFill>
                <a:latin typeface="Karla"/>
                <a:ea typeface="Karla"/>
                <a:cs typeface="Karla"/>
                <a:sym typeface="Karla"/>
              </a:rPr>
              <a:t>Steps Involving Image data preprocessing, and transformation</a:t>
            </a:r>
            <a:endParaRPr sz="3050" dirty="0">
              <a:solidFill>
                <a:schemeClr val="dk2"/>
              </a:solidFill>
              <a:latin typeface="Karla"/>
              <a:ea typeface="Karla"/>
              <a:cs typeface="Karla"/>
              <a:sym typeface="Karla"/>
            </a:endParaRPr>
          </a:p>
        </p:txBody>
      </p:sp>
      <p:cxnSp>
        <p:nvCxnSpPr>
          <p:cNvPr id="530" name="Google Shape;530;p45"/>
          <p:cNvCxnSpPr>
            <a:cxnSpLocks/>
          </p:cNvCxnSpPr>
          <p:nvPr/>
        </p:nvCxnSpPr>
        <p:spPr>
          <a:xfrm>
            <a:off x="6148828" y="6035893"/>
            <a:ext cx="2411192" cy="0"/>
          </a:xfrm>
          <a:prstGeom prst="straightConnector1">
            <a:avLst/>
          </a:prstGeom>
          <a:noFill/>
          <a:ln w="9525" cap="flat" cmpd="sng">
            <a:solidFill>
              <a:schemeClr val="accent5"/>
            </a:solidFill>
            <a:prstDash val="solid"/>
            <a:round/>
            <a:headEnd type="oval" w="med" len="med"/>
            <a:tailEnd type="oval" w="med" len="med"/>
          </a:ln>
        </p:spPr>
      </p:cxnSp>
      <p:sp>
        <p:nvSpPr>
          <p:cNvPr id="531" name="Google Shape;531;p45"/>
          <p:cNvSpPr txBox="1"/>
          <p:nvPr/>
        </p:nvSpPr>
        <p:spPr>
          <a:xfrm>
            <a:off x="8915400" y="5691793"/>
            <a:ext cx="8153400" cy="688200"/>
          </a:xfrm>
          <a:prstGeom prst="rect">
            <a:avLst/>
          </a:prstGeom>
          <a:noFill/>
          <a:ln>
            <a:noFill/>
          </a:ln>
        </p:spPr>
        <p:txBody>
          <a:bodyPr spcFirstLastPara="1" wrap="square" lIns="0" tIns="0" rIns="0" bIns="0" anchor="ctr" anchorCtr="0">
            <a:noAutofit/>
          </a:bodyPr>
          <a:lstStyle/>
          <a:p>
            <a:r>
              <a:rPr lang="en-IN" sz="3050" dirty="0">
                <a:solidFill>
                  <a:schemeClr val="dk2"/>
                </a:solidFill>
                <a:latin typeface="Karla"/>
                <a:ea typeface="Karla"/>
                <a:cs typeface="Karla"/>
                <a:sym typeface="Karla"/>
              </a:rPr>
              <a:t>Understanding the dataset with positive and negative labels and transforming images to tensor</a:t>
            </a:r>
            <a:endParaRPr sz="3050" dirty="0">
              <a:solidFill>
                <a:schemeClr val="dk2"/>
              </a:solidFill>
              <a:latin typeface="Karla"/>
              <a:ea typeface="Karla"/>
              <a:cs typeface="Karla"/>
              <a:sym typeface="Karla"/>
            </a:endParaRPr>
          </a:p>
        </p:txBody>
      </p:sp>
      <p:cxnSp>
        <p:nvCxnSpPr>
          <p:cNvPr id="532" name="Google Shape;532;p45"/>
          <p:cNvCxnSpPr>
            <a:cxnSpLocks/>
          </p:cNvCxnSpPr>
          <p:nvPr/>
        </p:nvCxnSpPr>
        <p:spPr>
          <a:xfrm>
            <a:off x="5588216" y="7308864"/>
            <a:ext cx="2971804" cy="0"/>
          </a:xfrm>
          <a:prstGeom prst="straightConnector1">
            <a:avLst/>
          </a:prstGeom>
          <a:noFill/>
          <a:ln w="9525" cap="flat" cmpd="sng">
            <a:solidFill>
              <a:schemeClr val="accent6"/>
            </a:solidFill>
            <a:prstDash val="solid"/>
            <a:round/>
            <a:headEnd type="oval" w="med" len="med"/>
            <a:tailEnd type="oval" w="med" len="med"/>
          </a:ln>
        </p:spPr>
      </p:cxnSp>
      <p:sp>
        <p:nvSpPr>
          <p:cNvPr id="533" name="Google Shape;533;p45"/>
          <p:cNvSpPr txBox="1"/>
          <p:nvPr/>
        </p:nvSpPr>
        <p:spPr>
          <a:xfrm>
            <a:off x="8828191" y="6964764"/>
            <a:ext cx="8240609" cy="688200"/>
          </a:xfrm>
          <a:prstGeom prst="rect">
            <a:avLst/>
          </a:prstGeom>
          <a:noFill/>
          <a:ln>
            <a:noFill/>
          </a:ln>
        </p:spPr>
        <p:txBody>
          <a:bodyPr spcFirstLastPara="1" wrap="square" lIns="0" tIns="0" rIns="0" bIns="0" anchor="ctr" anchorCtr="0">
            <a:noAutofit/>
          </a:bodyPr>
          <a:lstStyle/>
          <a:p>
            <a:r>
              <a:rPr lang="en-US" sz="3050" dirty="0">
                <a:solidFill>
                  <a:schemeClr val="dk2"/>
                </a:solidFill>
                <a:latin typeface="Karla"/>
                <a:ea typeface="Karla"/>
                <a:cs typeface="Karla"/>
                <a:sym typeface="Karla"/>
              </a:rPr>
              <a:t>Architecture and Training models on data </a:t>
            </a:r>
          </a:p>
        </p:txBody>
      </p:sp>
      <p:sp>
        <p:nvSpPr>
          <p:cNvPr id="7" name="Google Shape;518;p45">
            <a:extLst>
              <a:ext uri="{FF2B5EF4-FFF2-40B4-BE49-F238E27FC236}">
                <a16:creationId xmlns:a16="http://schemas.microsoft.com/office/drawing/2014/main" id="{D275DDFD-DE10-C87C-0F72-75FFE1B85973}"/>
              </a:ext>
            </a:extLst>
          </p:cNvPr>
          <p:cNvSpPr/>
          <p:nvPr/>
        </p:nvSpPr>
        <p:spPr>
          <a:xfrm>
            <a:off x="777335" y="2589642"/>
            <a:ext cx="6448102" cy="1583254"/>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137150" tIns="68550" rIns="137150" bIns="68550" anchor="ctr" anchorCtr="0">
            <a:noAutofit/>
          </a:bodyPr>
          <a:lstStyle/>
          <a:p>
            <a:pPr algn="ctr">
              <a:buClr>
                <a:schemeClr val="dk1"/>
              </a:buClr>
              <a:buSzPts val="1400"/>
            </a:pPr>
            <a:r>
              <a:rPr lang="en" sz="2400" b="1" dirty="0">
                <a:solidFill>
                  <a:schemeClr val="dk1"/>
                </a:solidFill>
                <a:latin typeface="Karla"/>
                <a:ea typeface="Karla"/>
                <a:cs typeface="Karla"/>
                <a:sym typeface="Karla"/>
              </a:rPr>
              <a:t>D</a:t>
            </a:r>
            <a:r>
              <a:rPr lang="en-US" sz="2400" b="1" dirty="0">
                <a:solidFill>
                  <a:schemeClr val="dk1"/>
                </a:solidFill>
                <a:latin typeface="Karla"/>
                <a:ea typeface="Karla"/>
                <a:cs typeface="Karla"/>
                <a:sym typeface="Karla"/>
              </a:rPr>
              <a:t>a</a:t>
            </a:r>
            <a:r>
              <a:rPr lang="en" sz="2400" b="1" dirty="0">
                <a:solidFill>
                  <a:schemeClr val="dk1"/>
                </a:solidFill>
                <a:latin typeface="Karla"/>
                <a:ea typeface="Karla"/>
                <a:cs typeface="Karla"/>
                <a:sym typeface="Karla"/>
              </a:rPr>
              <a:t>ta Selection and Tools</a:t>
            </a:r>
            <a:endParaRPr sz="2400" b="1" dirty="0">
              <a:solidFill>
                <a:schemeClr val="dk1"/>
              </a:solidFill>
              <a:latin typeface="Karla"/>
              <a:ea typeface="Karla"/>
              <a:cs typeface="Karla"/>
              <a:sym typeface="Karla"/>
            </a:endParaRPr>
          </a:p>
        </p:txBody>
      </p:sp>
      <p:cxnSp>
        <p:nvCxnSpPr>
          <p:cNvPr id="8" name="Google Shape;526;p45">
            <a:extLst>
              <a:ext uri="{FF2B5EF4-FFF2-40B4-BE49-F238E27FC236}">
                <a16:creationId xmlns:a16="http://schemas.microsoft.com/office/drawing/2014/main" id="{E1FCB03E-2F03-4C51-0A74-69447584C9BA}"/>
              </a:ext>
            </a:extLst>
          </p:cNvPr>
          <p:cNvCxnSpPr>
            <a:cxnSpLocks/>
          </p:cNvCxnSpPr>
          <p:nvPr/>
        </p:nvCxnSpPr>
        <p:spPr>
          <a:xfrm flipV="1">
            <a:off x="7178384" y="3255157"/>
            <a:ext cx="1346918" cy="290"/>
          </a:xfrm>
          <a:prstGeom prst="straightConnector1">
            <a:avLst/>
          </a:prstGeom>
          <a:noFill/>
          <a:ln w="9525" cap="flat" cmpd="sng">
            <a:solidFill>
              <a:schemeClr val="accent3"/>
            </a:solidFill>
            <a:prstDash val="solid"/>
            <a:round/>
            <a:headEnd type="oval" w="med" len="med"/>
            <a:tailEnd type="oval" w="med" len="med"/>
          </a:ln>
        </p:spPr>
      </p:cxnSp>
      <p:sp>
        <p:nvSpPr>
          <p:cNvPr id="10" name="Google Shape;516;p45">
            <a:extLst>
              <a:ext uri="{FF2B5EF4-FFF2-40B4-BE49-F238E27FC236}">
                <a16:creationId xmlns:a16="http://schemas.microsoft.com/office/drawing/2014/main" id="{20F500DB-E183-7131-FB47-70F594AA31B7}"/>
              </a:ext>
            </a:extLst>
          </p:cNvPr>
          <p:cNvSpPr/>
          <p:nvPr/>
        </p:nvSpPr>
        <p:spPr>
          <a:xfrm>
            <a:off x="2961709" y="7917974"/>
            <a:ext cx="2209800" cy="1591008"/>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137150" tIns="68550" rIns="137150" bIns="68550" anchor="ctr" anchorCtr="0">
            <a:noAutofit/>
          </a:bodyPr>
          <a:lstStyle/>
          <a:p>
            <a:pPr algn="ctr">
              <a:buClr>
                <a:schemeClr val="dk1"/>
              </a:buClr>
              <a:buSzPts val="1400"/>
            </a:pPr>
            <a:r>
              <a:rPr lang="en-IN" sz="2400" b="1" dirty="0">
                <a:solidFill>
                  <a:schemeClr val="dk1"/>
                </a:solidFill>
                <a:latin typeface="Karla"/>
                <a:ea typeface="Karla"/>
                <a:cs typeface="Karla"/>
                <a:sym typeface="Karla"/>
              </a:rPr>
              <a:t>Model Evaluation</a:t>
            </a:r>
            <a:endParaRPr sz="2400" b="1" dirty="0">
              <a:solidFill>
                <a:schemeClr val="dk1"/>
              </a:solidFill>
              <a:latin typeface="Karla"/>
              <a:ea typeface="Karla"/>
              <a:cs typeface="Karla"/>
              <a:sym typeface="Karla"/>
            </a:endParaRPr>
          </a:p>
        </p:txBody>
      </p:sp>
      <p:cxnSp>
        <p:nvCxnSpPr>
          <p:cNvPr id="13" name="Google Shape;532;p45">
            <a:extLst>
              <a:ext uri="{FF2B5EF4-FFF2-40B4-BE49-F238E27FC236}">
                <a16:creationId xmlns:a16="http://schemas.microsoft.com/office/drawing/2014/main" id="{F671FA65-AA70-BF2A-8692-BD55103B5763}"/>
              </a:ext>
            </a:extLst>
          </p:cNvPr>
          <p:cNvCxnSpPr>
            <a:cxnSpLocks/>
          </p:cNvCxnSpPr>
          <p:nvPr/>
        </p:nvCxnSpPr>
        <p:spPr>
          <a:xfrm>
            <a:off x="5297077" y="8572500"/>
            <a:ext cx="3262943" cy="0"/>
          </a:xfrm>
          <a:prstGeom prst="straightConnector1">
            <a:avLst/>
          </a:prstGeom>
          <a:noFill/>
          <a:ln w="9525" cap="flat" cmpd="sng">
            <a:solidFill>
              <a:schemeClr val="accent6"/>
            </a:solidFill>
            <a:prstDash val="solid"/>
            <a:round/>
            <a:headEnd type="oval" w="med" len="med"/>
            <a:tailEnd type="oval" w="med" len="med"/>
          </a:ln>
        </p:spPr>
      </p:cxnSp>
      <p:sp>
        <p:nvSpPr>
          <p:cNvPr id="15" name="Google Shape;533;p45">
            <a:extLst>
              <a:ext uri="{FF2B5EF4-FFF2-40B4-BE49-F238E27FC236}">
                <a16:creationId xmlns:a16="http://schemas.microsoft.com/office/drawing/2014/main" id="{1670407E-BADE-1156-FE97-84FF89A16D43}"/>
              </a:ext>
            </a:extLst>
          </p:cNvPr>
          <p:cNvSpPr txBox="1"/>
          <p:nvPr/>
        </p:nvSpPr>
        <p:spPr>
          <a:xfrm>
            <a:off x="8915400" y="8296699"/>
            <a:ext cx="8240609" cy="688200"/>
          </a:xfrm>
          <a:prstGeom prst="rect">
            <a:avLst/>
          </a:prstGeom>
          <a:noFill/>
          <a:ln>
            <a:noFill/>
          </a:ln>
        </p:spPr>
        <p:txBody>
          <a:bodyPr spcFirstLastPara="1" wrap="square" lIns="0" tIns="0" rIns="0" bIns="0" anchor="ctr" anchorCtr="0">
            <a:noAutofit/>
          </a:bodyPr>
          <a:lstStyle/>
          <a:p>
            <a:r>
              <a:rPr lang="en-US" sz="3050" dirty="0">
                <a:solidFill>
                  <a:schemeClr val="dk2"/>
                </a:solidFill>
                <a:latin typeface="Karla"/>
                <a:ea typeface="Karla"/>
                <a:cs typeface="Karla"/>
                <a:sym typeface="Karla"/>
              </a:rPr>
              <a:t>Evaluating the performance of Model from various evaluation metrics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253603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257301" y="450870"/>
            <a:ext cx="14744700" cy="16342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spc="799" dirty="0">
                <a:solidFill>
                  <a:srgbClr val="FFFFFF"/>
                </a:solidFill>
                <a:latin typeface="+mj-lt"/>
                <a:ea typeface="+mj-ea"/>
                <a:cs typeface="+mj-cs"/>
              </a:rPr>
              <a:t>MRI Image Data Sample</a:t>
            </a:r>
            <a:endParaRPr lang="en-US" sz="5400" kern="1200" spc="799" dirty="0">
              <a:solidFill>
                <a:srgbClr val="FFFFFF"/>
              </a:solidFill>
              <a:latin typeface="+mj-lt"/>
              <a:ea typeface="+mj-ea"/>
              <a:cs typeface="+mj-cs"/>
            </a:endParaRPr>
          </a:p>
        </p:txBody>
      </p:sp>
      <p:sp>
        <p:nvSpPr>
          <p:cNvPr id="2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55823" y="887743"/>
            <a:ext cx="208558" cy="20855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3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93993" y="1231686"/>
            <a:ext cx="136707" cy="136707"/>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32513" y="2004402"/>
            <a:ext cx="191571" cy="191571"/>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8" name="TextBox 8"/>
          <p:cNvSpPr txBox="1"/>
          <p:nvPr/>
        </p:nvSpPr>
        <p:spPr>
          <a:xfrm>
            <a:off x="9982199" y="2710961"/>
            <a:ext cx="8170945" cy="397545"/>
          </a:xfrm>
          <a:prstGeom prst="rect">
            <a:avLst/>
          </a:prstGeom>
        </p:spPr>
        <p:txBody>
          <a:bodyPr wrap="square" lIns="0" tIns="0" rIns="0" bIns="0" rtlCol="0" anchor="t">
            <a:spAutoFit/>
          </a:bodyPr>
          <a:lstStyle/>
          <a:p>
            <a:pPr defTabSz="1005840">
              <a:lnSpc>
                <a:spcPts val="3080"/>
              </a:lnSpc>
              <a:spcAft>
                <a:spcPts val="600"/>
              </a:spcAft>
            </a:pPr>
            <a:r>
              <a:rPr lang="en-US" sz="3050" dirty="0">
                <a:solidFill>
                  <a:srgbClr val="504C44"/>
                </a:solidFill>
                <a:latin typeface="Inter Bold"/>
              </a:rPr>
              <a:t>MRI with a tumor</a:t>
            </a:r>
          </a:p>
        </p:txBody>
      </p:sp>
      <p:sp>
        <p:nvSpPr>
          <p:cNvPr id="14" name="TextBox 14"/>
          <p:cNvSpPr txBox="1"/>
          <p:nvPr/>
        </p:nvSpPr>
        <p:spPr>
          <a:xfrm>
            <a:off x="1224642" y="2696391"/>
            <a:ext cx="5557157" cy="397545"/>
          </a:xfrm>
          <a:prstGeom prst="rect">
            <a:avLst/>
          </a:prstGeom>
        </p:spPr>
        <p:txBody>
          <a:bodyPr wrap="square" lIns="0" tIns="0" rIns="0" bIns="0" rtlCol="0" anchor="t">
            <a:spAutoFit/>
          </a:bodyPr>
          <a:lstStyle/>
          <a:p>
            <a:pPr defTabSz="1005840">
              <a:lnSpc>
                <a:spcPts val="3080"/>
              </a:lnSpc>
              <a:spcAft>
                <a:spcPts val="600"/>
              </a:spcAft>
            </a:pPr>
            <a:r>
              <a:rPr lang="en-US" sz="3050" dirty="0">
                <a:solidFill>
                  <a:srgbClr val="504C44"/>
                </a:solidFill>
                <a:latin typeface="Inter Bold"/>
              </a:rPr>
              <a:t>MRI without a tumor</a:t>
            </a:r>
          </a:p>
        </p:txBody>
      </p:sp>
      <p:pic>
        <p:nvPicPr>
          <p:cNvPr id="2050" name="Picture 2">
            <a:extLst>
              <a:ext uri="{FF2B5EF4-FFF2-40B4-BE49-F238E27FC236}">
                <a16:creationId xmlns:a16="http://schemas.microsoft.com/office/drawing/2014/main" id="{E83E1751-B387-492D-E06A-EA56D490F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160224"/>
            <a:ext cx="15693188" cy="71267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AF8BCED-1320-09D6-1D66-00228D1A8F4D}"/>
              </a:ext>
            </a:extLst>
          </p:cNvPr>
          <p:cNvSpPr txBox="1"/>
          <p:nvPr/>
        </p:nvSpPr>
        <p:spPr>
          <a:xfrm>
            <a:off x="2286000" y="6555340"/>
            <a:ext cx="13716000" cy="178970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latin typeface="+mj-lt"/>
                <a:ea typeface="+mj-ea"/>
                <a:cs typeface="+mj-cs"/>
              </a:rPr>
              <a:t>Tools and Techniques</a:t>
            </a:r>
          </a:p>
        </p:txBody>
      </p:sp>
      <p:pic>
        <p:nvPicPr>
          <p:cNvPr id="21" name="Picture 20" descr="White bulbs with a yellow one standing out">
            <a:extLst>
              <a:ext uri="{FF2B5EF4-FFF2-40B4-BE49-F238E27FC236}">
                <a16:creationId xmlns:a16="http://schemas.microsoft.com/office/drawing/2014/main" id="{85FC141D-5DED-CEC2-D156-B2C08A2C3A60}"/>
              </a:ext>
            </a:extLst>
          </p:cNvPr>
          <p:cNvPicPr>
            <a:picLocks noChangeAspect="1"/>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2757"/>
                    </a14:imgEffect>
                    <a14:imgEffect>
                      <a14:saturation sat="105000"/>
                    </a14:imgEffect>
                  </a14:imgLayer>
                </a14:imgProps>
              </a:ext>
            </a:extLst>
          </a:blip>
          <a:srcRect b="36617"/>
          <a:stretch/>
        </p:blipFill>
        <p:spPr>
          <a:xfrm>
            <a:off x="2535069" y="579307"/>
            <a:ext cx="13355161" cy="5650314"/>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4338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20703" y="259302"/>
            <a:ext cx="11852297" cy="922800"/>
          </a:xfrm>
          <a:prstGeom prst="rect">
            <a:avLst/>
          </a:prstGeom>
        </p:spPr>
        <p:txBody>
          <a:bodyPr spcFirstLastPara="1" vert="horz" wrap="square" lIns="0" tIns="0" rIns="0" bIns="0" rtlCol="0" anchor="t" anchorCtr="0">
            <a:noAutofit/>
          </a:bodyPr>
          <a:lstStyle/>
          <a:p>
            <a:pPr>
              <a:lnSpc>
                <a:spcPts val="5599"/>
              </a:lnSpc>
            </a:pPr>
            <a:r>
              <a:rPr lang="en-US" sz="4400" spc="799" dirty="0">
                <a:solidFill>
                  <a:srgbClr val="504C44"/>
                </a:solidFill>
                <a:latin typeface="Baskerville Display PT"/>
              </a:rPr>
              <a:t>Data Cleaning &amp; Preprocessing</a:t>
            </a:r>
          </a:p>
        </p:txBody>
      </p:sp>
      <p:sp>
        <p:nvSpPr>
          <p:cNvPr id="163" name="Google Shape;163;p25"/>
          <p:cNvSpPr txBox="1">
            <a:spLocks noGrp="1"/>
          </p:cNvSpPr>
          <p:nvPr>
            <p:ph type="sldNum" idx="12"/>
          </p:nvPr>
        </p:nvSpPr>
        <p:spPr>
          <a:xfrm>
            <a:off x="16912956" y="259302"/>
            <a:ext cx="1097400" cy="787200"/>
          </a:xfrm>
          <a:prstGeom prst="rect">
            <a:avLst/>
          </a:prstGeom>
        </p:spPr>
        <p:txBody>
          <a:bodyPr spcFirstLastPara="1" vert="horz" wrap="square" lIns="0" tIns="0" rIns="0" bIns="0" rtlCol="0" anchor="t" anchorCtr="0">
            <a:noAutofit/>
          </a:bodyPr>
          <a:lstStyle/>
          <a:p>
            <a:fld id="{00000000-1234-1234-1234-123412341234}" type="slidenum">
              <a:rPr lang="en"/>
              <a:pPr/>
              <a:t>9</a:t>
            </a:fld>
            <a:endParaRPr/>
          </a:p>
        </p:txBody>
      </p:sp>
      <p:cxnSp>
        <p:nvCxnSpPr>
          <p:cNvPr id="164" name="Google Shape;164;p25"/>
          <p:cNvCxnSpPr>
            <a:cxnSpLocks/>
            <a:stCxn id="165" idx="6"/>
            <a:endCxn id="166" idx="2"/>
          </p:cNvCxnSpPr>
          <p:nvPr/>
        </p:nvCxnSpPr>
        <p:spPr>
          <a:xfrm>
            <a:off x="3019712" y="4689297"/>
            <a:ext cx="2050406" cy="1624963"/>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167" name="Google Shape;167;p25"/>
          <p:cNvCxnSpPr>
            <a:cxnSpLocks/>
            <a:stCxn id="165" idx="6"/>
            <a:endCxn id="49" idx="2"/>
          </p:cNvCxnSpPr>
          <p:nvPr/>
        </p:nvCxnSpPr>
        <p:spPr>
          <a:xfrm flipV="1">
            <a:off x="3019712" y="2825291"/>
            <a:ext cx="1992436" cy="1864006"/>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169" name="Google Shape;169;p25"/>
          <p:cNvCxnSpPr>
            <a:cxnSpLocks/>
          </p:cNvCxnSpPr>
          <p:nvPr/>
        </p:nvCxnSpPr>
        <p:spPr>
          <a:xfrm flipV="1">
            <a:off x="7239000" y="1955611"/>
            <a:ext cx="2173633" cy="869680"/>
          </a:xfrm>
          <a:prstGeom prst="bentConnector3">
            <a:avLst>
              <a:gd name="adj1" fmla="val 50000"/>
            </a:avLst>
          </a:prstGeom>
          <a:noFill/>
          <a:ln w="9525" cap="flat" cmpd="sng">
            <a:solidFill>
              <a:schemeClr val="accent2"/>
            </a:solidFill>
            <a:prstDash val="solid"/>
            <a:round/>
            <a:headEnd type="none" w="sm" len="sm"/>
            <a:tailEnd type="none" w="sm" len="sm"/>
          </a:ln>
        </p:spPr>
      </p:cxnSp>
      <p:cxnSp>
        <p:nvCxnSpPr>
          <p:cNvPr id="172" name="Google Shape;172;p25"/>
          <p:cNvCxnSpPr>
            <a:cxnSpLocks/>
          </p:cNvCxnSpPr>
          <p:nvPr/>
        </p:nvCxnSpPr>
        <p:spPr>
          <a:xfrm flipV="1">
            <a:off x="7349211" y="3536291"/>
            <a:ext cx="1722978" cy="1020906"/>
          </a:xfrm>
          <a:prstGeom prst="bentConnector3">
            <a:avLst>
              <a:gd name="adj1" fmla="val 50000"/>
            </a:avLst>
          </a:prstGeom>
          <a:noFill/>
          <a:ln w="9525" cap="flat" cmpd="sng">
            <a:solidFill>
              <a:schemeClr val="accent2"/>
            </a:solidFill>
            <a:prstDash val="solid"/>
            <a:round/>
            <a:headEnd type="none" w="sm" len="sm"/>
            <a:tailEnd type="none" w="sm" len="sm"/>
          </a:ln>
        </p:spPr>
      </p:cxnSp>
      <p:cxnSp>
        <p:nvCxnSpPr>
          <p:cNvPr id="174" name="Google Shape;174;p25"/>
          <p:cNvCxnSpPr>
            <a:cxnSpLocks/>
          </p:cNvCxnSpPr>
          <p:nvPr/>
        </p:nvCxnSpPr>
        <p:spPr>
          <a:xfrm flipV="1">
            <a:off x="7097237" y="5422714"/>
            <a:ext cx="2172618" cy="876262"/>
          </a:xfrm>
          <a:prstGeom prst="bentConnector3">
            <a:avLst>
              <a:gd name="adj1" fmla="val 53006"/>
            </a:avLst>
          </a:prstGeom>
          <a:noFill/>
          <a:ln w="9525" cap="flat" cmpd="sng">
            <a:solidFill>
              <a:srgbClr val="B6D7A8"/>
            </a:solidFill>
            <a:prstDash val="solid"/>
            <a:round/>
            <a:headEnd type="none" w="sm" len="sm"/>
            <a:tailEnd type="none" w="sm" len="sm"/>
          </a:ln>
        </p:spPr>
      </p:cxnSp>
      <p:grpSp>
        <p:nvGrpSpPr>
          <p:cNvPr id="179" name="Google Shape;179;p25"/>
          <p:cNvGrpSpPr/>
          <p:nvPr/>
        </p:nvGrpSpPr>
        <p:grpSpPr>
          <a:xfrm>
            <a:off x="9031788" y="1780597"/>
            <a:ext cx="5050923" cy="826614"/>
            <a:chOff x="5592550" y="1091550"/>
            <a:chExt cx="2003979" cy="413307"/>
          </a:xfrm>
        </p:grpSpPr>
        <p:sp>
          <p:nvSpPr>
            <p:cNvPr id="180" name="Google Shape;180;p25"/>
            <p:cNvSpPr/>
            <p:nvPr/>
          </p:nvSpPr>
          <p:spPr>
            <a:xfrm>
              <a:off x="5866781" y="1185657"/>
              <a:ext cx="1729748" cy="319200"/>
            </a:xfrm>
            <a:prstGeom prst="roundRect">
              <a:avLst>
                <a:gd name="adj" fmla="val 16667"/>
              </a:avLst>
            </a:prstGeom>
            <a:noFill/>
            <a:ln>
              <a:noFill/>
            </a:ln>
          </p:spPr>
          <p:txBody>
            <a:bodyPr spcFirstLastPara="1" wrap="square" lIns="182850" tIns="182850" rIns="182850" bIns="182850" anchor="ctr" anchorCtr="0">
              <a:noAutofit/>
            </a:bodyPr>
            <a:lstStyle/>
            <a:p>
              <a:pPr marL="342900" indent="-342900">
                <a:buFont typeface="Arial" panose="020B0604020202020204" pitchFamily="34" charset="0"/>
                <a:buChar char="•"/>
              </a:pPr>
              <a:r>
                <a:rPr lang="en-US" sz="2000" dirty="0">
                  <a:solidFill>
                    <a:schemeClr val="dk1"/>
                  </a:solidFill>
                  <a:latin typeface="Karla"/>
                  <a:ea typeface="Karla"/>
                  <a:cs typeface="Karla"/>
                  <a:sym typeface="Karla"/>
                </a:rPr>
                <a:t>P</a:t>
              </a:r>
              <a:r>
                <a:rPr lang="en" sz="2000" dirty="0" err="1">
                  <a:solidFill>
                    <a:schemeClr val="dk1"/>
                  </a:solidFill>
                  <a:latin typeface="Karla"/>
                  <a:ea typeface="Karla"/>
                  <a:cs typeface="Karla"/>
                  <a:sym typeface="Karla"/>
                </a:rPr>
                <a:t>ositive</a:t>
              </a:r>
              <a:r>
                <a:rPr lang="en" sz="2000" dirty="0">
                  <a:solidFill>
                    <a:schemeClr val="dk1"/>
                  </a:solidFill>
                  <a:latin typeface="Karla"/>
                  <a:ea typeface="Karla"/>
                  <a:cs typeface="Karla"/>
                  <a:sym typeface="Karla"/>
                </a:rPr>
                <a:t> = 129 images</a:t>
              </a:r>
            </a:p>
            <a:p>
              <a:pPr marL="342900" indent="-342900">
                <a:buFont typeface="Arial" panose="020B0604020202020204" pitchFamily="34" charset="0"/>
                <a:buChar char="•"/>
              </a:pPr>
              <a:r>
                <a:rPr lang="en" sz="2000" dirty="0">
                  <a:solidFill>
                    <a:schemeClr val="dk1"/>
                  </a:solidFill>
                  <a:latin typeface="Karla"/>
                  <a:ea typeface="Karla"/>
                  <a:cs typeface="Karla"/>
                  <a:sym typeface="Karla"/>
                </a:rPr>
                <a:t>Negative = 98 images</a:t>
              </a:r>
            </a:p>
            <a:p>
              <a:pPr marL="342900" indent="-342900">
                <a:buFont typeface="Arial" panose="020B0604020202020204" pitchFamily="34" charset="0"/>
                <a:buChar char="•"/>
              </a:pPr>
              <a:r>
                <a:rPr lang="en" sz="2000" dirty="0">
                  <a:solidFill>
                    <a:schemeClr val="dk1"/>
                  </a:solidFill>
                  <a:latin typeface="Karla"/>
                  <a:ea typeface="Karla"/>
                  <a:cs typeface="Karla"/>
                  <a:sym typeface="Karla"/>
                </a:rPr>
                <a:t>Data Cleaning not Required</a:t>
              </a:r>
            </a:p>
            <a:p>
              <a:pPr marL="342900" indent="-342900">
                <a:buFont typeface="Arial" panose="020B0604020202020204" pitchFamily="34" charset="0"/>
                <a:buChar char="•"/>
              </a:pPr>
              <a:endParaRPr lang="en" sz="2000" dirty="0">
                <a:solidFill>
                  <a:schemeClr val="dk1"/>
                </a:solidFill>
                <a:latin typeface="Karla"/>
                <a:ea typeface="Karla"/>
                <a:cs typeface="Karla"/>
                <a:sym typeface="Karla"/>
              </a:endParaRPr>
            </a:p>
            <a:p>
              <a:endParaRPr lang="en" sz="2000" dirty="0">
                <a:solidFill>
                  <a:schemeClr val="dk1"/>
                </a:solidFill>
                <a:latin typeface="Karla"/>
                <a:ea typeface="Karla"/>
                <a:cs typeface="Karla"/>
                <a:sym typeface="Karla"/>
              </a:endParaRPr>
            </a:p>
          </p:txBody>
        </p:sp>
        <p:sp>
          <p:nvSpPr>
            <p:cNvPr id="171" name="Google Shape;171;p25"/>
            <p:cNvSpPr/>
            <p:nvPr/>
          </p:nvSpPr>
          <p:spPr>
            <a:xfrm>
              <a:off x="5592550" y="1091550"/>
              <a:ext cx="174000" cy="174000"/>
            </a:xfrm>
            <a:prstGeom prst="ellipse">
              <a:avLst/>
            </a:prstGeom>
            <a:solidFill>
              <a:schemeClr val="accent1"/>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1" name="Google Shape;181;p25"/>
          <p:cNvGrpSpPr/>
          <p:nvPr/>
        </p:nvGrpSpPr>
        <p:grpSpPr>
          <a:xfrm>
            <a:off x="5070118" y="4242534"/>
            <a:ext cx="2638136" cy="638400"/>
            <a:chOff x="3650050" y="1476150"/>
            <a:chExt cx="1319068" cy="319200"/>
          </a:xfrm>
        </p:grpSpPr>
        <p:sp>
          <p:nvSpPr>
            <p:cNvPr id="170" name="Google Shape;170;p25"/>
            <p:cNvSpPr/>
            <p:nvPr/>
          </p:nvSpPr>
          <p:spPr>
            <a:xfrm>
              <a:off x="3824050" y="1476150"/>
              <a:ext cx="1145068" cy="319200"/>
            </a:xfrm>
            <a:prstGeom prst="roundRect">
              <a:avLst>
                <a:gd name="adj" fmla="val 16667"/>
              </a:avLst>
            </a:prstGeom>
            <a:noFill/>
            <a:ln>
              <a:noFill/>
            </a:ln>
          </p:spPr>
          <p:txBody>
            <a:bodyPr spcFirstLastPara="1" wrap="square" lIns="182850" tIns="182850" rIns="182850" bIns="182850" anchor="ctr" anchorCtr="0">
              <a:noAutofit/>
            </a:bodyPr>
            <a:lstStyle/>
            <a:p>
              <a:r>
                <a:rPr lang="en" sz="3050" dirty="0">
                  <a:solidFill>
                    <a:schemeClr val="dk1"/>
                  </a:solidFill>
                  <a:latin typeface="Karla"/>
                  <a:ea typeface="Karla"/>
                  <a:cs typeface="Karla"/>
                  <a:sym typeface="Karla"/>
                </a:rPr>
                <a:t>Preprocessing</a:t>
              </a:r>
              <a:endParaRPr sz="3050" dirty="0">
                <a:solidFill>
                  <a:schemeClr val="dk1"/>
                </a:solidFill>
                <a:latin typeface="Karla"/>
                <a:ea typeface="Karla"/>
                <a:cs typeface="Karla"/>
                <a:sym typeface="Karla"/>
              </a:endParaRPr>
            </a:p>
          </p:txBody>
        </p:sp>
        <p:sp>
          <p:nvSpPr>
            <p:cNvPr id="168" name="Google Shape;168;p25"/>
            <p:cNvSpPr/>
            <p:nvPr/>
          </p:nvSpPr>
          <p:spPr>
            <a:xfrm>
              <a:off x="3650050" y="1548750"/>
              <a:ext cx="174000" cy="174000"/>
            </a:xfrm>
            <a:prstGeom prst="ellipse">
              <a:avLst/>
            </a:prstGeom>
            <a:solidFill>
              <a:schemeClr val="accent3"/>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2" name="Google Shape;182;p25"/>
          <p:cNvGrpSpPr/>
          <p:nvPr/>
        </p:nvGrpSpPr>
        <p:grpSpPr>
          <a:xfrm>
            <a:off x="295162" y="4370097"/>
            <a:ext cx="2724550" cy="638400"/>
            <a:chOff x="1596750" y="2412150"/>
            <a:chExt cx="1362275" cy="319200"/>
          </a:xfrm>
        </p:grpSpPr>
        <p:sp>
          <p:nvSpPr>
            <p:cNvPr id="183" name="Google Shape;183;p25"/>
            <p:cNvSpPr/>
            <p:nvPr/>
          </p:nvSpPr>
          <p:spPr>
            <a:xfrm>
              <a:off x="1596750" y="2412150"/>
              <a:ext cx="1182300" cy="319200"/>
            </a:xfrm>
            <a:prstGeom prst="roundRect">
              <a:avLst>
                <a:gd name="adj" fmla="val 16667"/>
              </a:avLst>
            </a:prstGeom>
            <a:noFill/>
            <a:ln>
              <a:noFill/>
            </a:ln>
          </p:spPr>
          <p:txBody>
            <a:bodyPr spcFirstLastPara="1" wrap="square" lIns="182850" tIns="182850" rIns="182850" bIns="182850" anchor="ctr" anchorCtr="0">
              <a:noAutofit/>
            </a:bodyPr>
            <a:lstStyle/>
            <a:p>
              <a:pPr algn="r"/>
              <a:r>
                <a:rPr lang="en" sz="3050" dirty="0">
                  <a:solidFill>
                    <a:schemeClr val="dk1"/>
                  </a:solidFill>
                  <a:latin typeface="Karla"/>
                  <a:ea typeface="Karla"/>
                  <a:cs typeface="Karla"/>
                  <a:sym typeface="Karla"/>
                </a:rPr>
                <a:t>Brain Tumor Prediction</a:t>
              </a:r>
            </a:p>
          </p:txBody>
        </p:sp>
        <p:sp>
          <p:nvSpPr>
            <p:cNvPr id="165" name="Google Shape;165;p25"/>
            <p:cNvSpPr/>
            <p:nvPr/>
          </p:nvSpPr>
          <p:spPr>
            <a:xfrm>
              <a:off x="2785025" y="2484750"/>
              <a:ext cx="174000" cy="174000"/>
            </a:xfrm>
            <a:prstGeom prst="ellipse">
              <a:avLst/>
            </a:prstGeom>
            <a:solidFill>
              <a:schemeClr val="accent5"/>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4" name="Google Shape;184;p25"/>
          <p:cNvGrpSpPr/>
          <p:nvPr/>
        </p:nvGrpSpPr>
        <p:grpSpPr>
          <a:xfrm>
            <a:off x="5070118" y="5995060"/>
            <a:ext cx="2712600" cy="638400"/>
            <a:chOff x="3650050" y="3348150"/>
            <a:chExt cx="1356300" cy="319200"/>
          </a:xfrm>
        </p:grpSpPr>
        <p:sp>
          <p:nvSpPr>
            <p:cNvPr id="175" name="Google Shape;175;p25"/>
            <p:cNvSpPr/>
            <p:nvPr/>
          </p:nvSpPr>
          <p:spPr>
            <a:xfrm>
              <a:off x="3824050" y="3348150"/>
              <a:ext cx="1182300" cy="319200"/>
            </a:xfrm>
            <a:prstGeom prst="roundRect">
              <a:avLst>
                <a:gd name="adj" fmla="val 16667"/>
              </a:avLst>
            </a:prstGeom>
            <a:noFill/>
            <a:ln>
              <a:noFill/>
            </a:ln>
          </p:spPr>
          <p:txBody>
            <a:bodyPr spcFirstLastPara="1" wrap="square" lIns="182850" tIns="182850" rIns="182850" bIns="182850" anchor="ctr" anchorCtr="0">
              <a:noAutofit/>
            </a:bodyPr>
            <a:lstStyle/>
            <a:p>
              <a:r>
                <a:rPr lang="en-IN" sz="3050" dirty="0">
                  <a:solidFill>
                    <a:schemeClr val="dk1"/>
                  </a:solidFill>
                  <a:latin typeface="Karla"/>
                  <a:ea typeface="Karla"/>
                  <a:cs typeface="Karla"/>
                  <a:sym typeface="Karla"/>
                </a:rPr>
                <a:t>Transformation</a:t>
              </a:r>
              <a:endParaRPr sz="3050" dirty="0">
                <a:solidFill>
                  <a:schemeClr val="dk1"/>
                </a:solidFill>
                <a:latin typeface="Karla"/>
                <a:ea typeface="Karla"/>
                <a:cs typeface="Karla"/>
                <a:sym typeface="Karla"/>
              </a:endParaRPr>
            </a:p>
          </p:txBody>
        </p:sp>
        <p:sp>
          <p:nvSpPr>
            <p:cNvPr id="166" name="Google Shape;166;p25"/>
            <p:cNvSpPr/>
            <p:nvPr/>
          </p:nvSpPr>
          <p:spPr>
            <a:xfrm>
              <a:off x="3650050" y="3420750"/>
              <a:ext cx="174000" cy="174000"/>
            </a:xfrm>
            <a:prstGeom prst="ellipse">
              <a:avLst/>
            </a:prstGeom>
            <a:solidFill>
              <a:schemeClr val="accent3"/>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5" name="Google Shape;185;p25"/>
          <p:cNvGrpSpPr/>
          <p:nvPr/>
        </p:nvGrpSpPr>
        <p:grpSpPr>
          <a:xfrm>
            <a:off x="9072188" y="3225022"/>
            <a:ext cx="6167810" cy="638400"/>
            <a:chOff x="5592551" y="1927086"/>
            <a:chExt cx="1672624" cy="319200"/>
          </a:xfrm>
        </p:grpSpPr>
        <p:sp>
          <p:nvSpPr>
            <p:cNvPr id="186" name="Google Shape;186;p25"/>
            <p:cNvSpPr/>
            <p:nvPr/>
          </p:nvSpPr>
          <p:spPr>
            <a:xfrm>
              <a:off x="5766550" y="1927086"/>
              <a:ext cx="1498625" cy="319200"/>
            </a:xfrm>
            <a:prstGeom prst="roundRect">
              <a:avLst>
                <a:gd name="adj" fmla="val 16667"/>
              </a:avLst>
            </a:prstGeom>
            <a:noFill/>
            <a:ln>
              <a:noFill/>
            </a:ln>
          </p:spPr>
          <p:txBody>
            <a:bodyPr spcFirstLastPara="1" wrap="square" lIns="182850" tIns="182850" rIns="182850" bIns="182850" anchor="ctr" anchorCtr="0">
              <a:noAutofit/>
            </a:bodyPr>
            <a:lstStyle/>
            <a:p>
              <a:r>
                <a:rPr lang="en-US" sz="3050" dirty="0">
                  <a:solidFill>
                    <a:schemeClr val="dk1"/>
                  </a:solidFill>
                  <a:latin typeface="Karla"/>
                  <a:ea typeface="Karla"/>
                  <a:cs typeface="Karla"/>
                  <a:sym typeface="Karla"/>
                </a:rPr>
                <a:t>Labelling | Mapping </a:t>
              </a:r>
            </a:p>
            <a:p>
              <a:pPr marL="457200" indent="-457200">
                <a:buFont typeface="Arial" panose="020B0604020202020204" pitchFamily="34" charset="0"/>
                <a:buChar char="•"/>
              </a:pPr>
              <a:r>
                <a:rPr lang="en-US" sz="2000" dirty="0">
                  <a:solidFill>
                    <a:schemeClr val="dk1"/>
                  </a:solidFill>
                  <a:latin typeface="Karla"/>
                  <a:ea typeface="Karla"/>
                  <a:cs typeface="Karla"/>
                  <a:sym typeface="Karla"/>
                </a:rPr>
                <a:t>Added </a:t>
              </a:r>
              <a:r>
                <a:rPr lang="en-US" sz="2000" dirty="0" err="1">
                  <a:solidFill>
                    <a:schemeClr val="dk1"/>
                  </a:solidFill>
                  <a:latin typeface="Karla"/>
                  <a:ea typeface="Karla"/>
                  <a:cs typeface="Karla"/>
                  <a:sym typeface="Karla"/>
                </a:rPr>
                <a:t>img_path</a:t>
              </a:r>
              <a:r>
                <a:rPr lang="en-US" sz="2000" dirty="0">
                  <a:solidFill>
                    <a:schemeClr val="dk1"/>
                  </a:solidFill>
                  <a:latin typeface="Karla"/>
                  <a:ea typeface="Karla"/>
                  <a:cs typeface="Karla"/>
                  <a:sym typeface="Karla"/>
                </a:rPr>
                <a:t> and target value into data frame</a:t>
              </a:r>
            </a:p>
            <a:p>
              <a:pPr marL="457200" indent="-457200">
                <a:buFont typeface="Arial" panose="020B0604020202020204" pitchFamily="34" charset="0"/>
                <a:buChar char="•"/>
              </a:pPr>
              <a:r>
                <a:rPr lang="en-US" sz="2000" dirty="0">
                  <a:solidFill>
                    <a:schemeClr val="dk1"/>
                  </a:solidFill>
                  <a:latin typeface="Karla"/>
                  <a:ea typeface="Karla"/>
                  <a:cs typeface="Karla"/>
                  <a:sym typeface="Karla"/>
                </a:rPr>
                <a:t>Labelled positive = 1 &amp; negative = 0</a:t>
              </a:r>
            </a:p>
            <a:p>
              <a:pPr marL="457200" indent="-457200">
                <a:buFont typeface="Arial" panose="020B0604020202020204" pitchFamily="34" charset="0"/>
                <a:buChar char="•"/>
              </a:pPr>
              <a:endParaRPr lang="en-US" sz="2000" dirty="0">
                <a:solidFill>
                  <a:schemeClr val="dk1"/>
                </a:solidFill>
                <a:latin typeface="Karla"/>
                <a:ea typeface="Karla"/>
                <a:cs typeface="Karla"/>
                <a:sym typeface="Karla"/>
              </a:endParaRPr>
            </a:p>
          </p:txBody>
        </p:sp>
        <p:sp>
          <p:nvSpPr>
            <p:cNvPr id="173" name="Google Shape;173;p25"/>
            <p:cNvSpPr/>
            <p:nvPr/>
          </p:nvSpPr>
          <p:spPr>
            <a:xfrm>
              <a:off x="5592551" y="1991250"/>
              <a:ext cx="118931" cy="174000"/>
            </a:xfrm>
            <a:prstGeom prst="ellipse">
              <a:avLst/>
            </a:prstGeom>
            <a:solidFill>
              <a:schemeClr val="accent1"/>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7" name="Google Shape;187;p25"/>
          <p:cNvGrpSpPr/>
          <p:nvPr/>
        </p:nvGrpSpPr>
        <p:grpSpPr>
          <a:xfrm>
            <a:off x="9282225" y="5008497"/>
            <a:ext cx="7100773" cy="623528"/>
            <a:chOff x="5592550" y="2890950"/>
            <a:chExt cx="2770778" cy="246600"/>
          </a:xfrm>
        </p:grpSpPr>
        <p:sp>
          <p:nvSpPr>
            <p:cNvPr id="188" name="Google Shape;188;p25"/>
            <p:cNvSpPr/>
            <p:nvPr/>
          </p:nvSpPr>
          <p:spPr>
            <a:xfrm>
              <a:off x="5766550" y="2890950"/>
              <a:ext cx="2596778" cy="246600"/>
            </a:xfrm>
            <a:prstGeom prst="roundRect">
              <a:avLst>
                <a:gd name="adj" fmla="val 16667"/>
              </a:avLst>
            </a:prstGeom>
            <a:noFill/>
            <a:ln>
              <a:noFill/>
            </a:ln>
          </p:spPr>
          <p:txBody>
            <a:bodyPr spcFirstLastPara="1" wrap="square" lIns="182850" tIns="182850" rIns="182850" bIns="182850" anchor="ctr" anchorCtr="0">
              <a:noAutofit/>
            </a:bodyPr>
            <a:lstStyle/>
            <a:p>
              <a:r>
                <a:rPr lang="en-IN" sz="3050" dirty="0">
                  <a:solidFill>
                    <a:schemeClr val="dk1"/>
                  </a:solidFill>
                  <a:latin typeface="Karla"/>
                  <a:ea typeface="Karla"/>
                  <a:cs typeface="Karla"/>
                  <a:sym typeface="Karla"/>
                </a:rPr>
                <a:t>Tensor Image Transformations</a:t>
              </a:r>
            </a:p>
            <a:p>
              <a:pPr marL="457200" indent="-457200">
                <a:buFont typeface="Arial" panose="020B0604020202020204" pitchFamily="34" charset="0"/>
                <a:buChar char="•"/>
              </a:pPr>
              <a:r>
                <a:rPr lang="en-IN" sz="2000" dirty="0">
                  <a:solidFill>
                    <a:schemeClr val="dk1"/>
                  </a:solidFill>
                  <a:latin typeface="Karla"/>
                  <a:ea typeface="Karla"/>
                  <a:cs typeface="Karla"/>
                  <a:sym typeface="Karla"/>
                </a:rPr>
                <a:t>Resize (128,128)</a:t>
              </a:r>
            </a:p>
            <a:p>
              <a:pPr marL="457200" indent="-457200">
                <a:buFont typeface="Arial" panose="020B0604020202020204" pitchFamily="34" charset="0"/>
                <a:buChar char="•"/>
              </a:pPr>
              <a:r>
                <a:rPr lang="en-IN" sz="2000" dirty="0">
                  <a:solidFill>
                    <a:schemeClr val="dk1"/>
                  </a:solidFill>
                  <a:latin typeface="Karla"/>
                  <a:ea typeface="Karla"/>
                  <a:cs typeface="Karla"/>
                  <a:sym typeface="Karla"/>
                </a:rPr>
                <a:t>Trivial </a:t>
              </a:r>
              <a:r>
                <a:rPr lang="en-IN" sz="2000" dirty="0" err="1">
                  <a:solidFill>
                    <a:schemeClr val="dk1"/>
                  </a:solidFill>
                  <a:latin typeface="Karla"/>
                  <a:ea typeface="Karla"/>
                  <a:cs typeface="Karla"/>
                  <a:sym typeface="Karla"/>
                </a:rPr>
                <a:t>Augument</a:t>
              </a:r>
              <a:r>
                <a:rPr lang="en-IN" sz="2000" dirty="0">
                  <a:solidFill>
                    <a:schemeClr val="dk1"/>
                  </a:solidFill>
                  <a:latin typeface="Karla"/>
                  <a:ea typeface="Karla"/>
                  <a:cs typeface="Karla"/>
                  <a:sym typeface="Karla"/>
                </a:rPr>
                <a:t> Wide</a:t>
              </a:r>
            </a:p>
            <a:p>
              <a:pPr marL="457200" indent="-457200">
                <a:buFont typeface="Arial" panose="020B0604020202020204" pitchFamily="34" charset="0"/>
                <a:buChar char="•"/>
              </a:pPr>
              <a:r>
                <a:rPr lang="en-IN" sz="2000" dirty="0">
                  <a:solidFill>
                    <a:schemeClr val="dk1"/>
                  </a:solidFill>
                  <a:latin typeface="Karla"/>
                  <a:ea typeface="Karla"/>
                  <a:cs typeface="Karla"/>
                  <a:sym typeface="Karla"/>
                </a:rPr>
                <a:t>Converting the data into tensors</a:t>
              </a:r>
            </a:p>
            <a:p>
              <a:pPr marL="457200" indent="-457200">
                <a:buFont typeface="Arial" panose="020B0604020202020204" pitchFamily="34" charset="0"/>
                <a:buChar char="•"/>
              </a:pPr>
              <a:r>
                <a:rPr lang="en-IN" sz="2000" dirty="0">
                  <a:solidFill>
                    <a:schemeClr val="dk1"/>
                  </a:solidFill>
                  <a:latin typeface="Karla"/>
                  <a:ea typeface="Karla"/>
                  <a:cs typeface="Karla"/>
                  <a:sym typeface="Karla"/>
                </a:rPr>
                <a:t>Stacking the images of Test and Train</a:t>
              </a:r>
            </a:p>
          </p:txBody>
        </p:sp>
        <p:sp>
          <p:nvSpPr>
            <p:cNvPr id="176" name="Google Shape;176;p25"/>
            <p:cNvSpPr/>
            <p:nvPr/>
          </p:nvSpPr>
          <p:spPr>
            <a:xfrm>
              <a:off x="5592550" y="2963550"/>
              <a:ext cx="174000" cy="174000"/>
            </a:xfrm>
            <a:prstGeom prst="ellipse">
              <a:avLst/>
            </a:prstGeom>
            <a:solidFill>
              <a:schemeClr val="accent6"/>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grpSp>
        <p:nvGrpSpPr>
          <p:cNvPr id="189" name="Google Shape;189;p25"/>
          <p:cNvGrpSpPr/>
          <p:nvPr/>
        </p:nvGrpSpPr>
        <p:grpSpPr>
          <a:xfrm>
            <a:off x="9291467" y="6948884"/>
            <a:ext cx="5948531" cy="672906"/>
            <a:chOff x="5592550" y="3805350"/>
            <a:chExt cx="2398681" cy="336453"/>
          </a:xfrm>
        </p:grpSpPr>
        <p:sp>
          <p:nvSpPr>
            <p:cNvPr id="190" name="Google Shape;190;p25"/>
            <p:cNvSpPr/>
            <p:nvPr/>
          </p:nvSpPr>
          <p:spPr>
            <a:xfrm>
              <a:off x="5766550" y="3805350"/>
              <a:ext cx="2224681" cy="336453"/>
            </a:xfrm>
            <a:prstGeom prst="roundRect">
              <a:avLst>
                <a:gd name="adj" fmla="val 16667"/>
              </a:avLst>
            </a:prstGeom>
            <a:noFill/>
            <a:ln>
              <a:noFill/>
            </a:ln>
          </p:spPr>
          <p:txBody>
            <a:bodyPr spcFirstLastPara="1" wrap="square" lIns="182850" tIns="182850" rIns="182850" bIns="182850" anchor="ctr" anchorCtr="0">
              <a:noAutofit/>
            </a:bodyPr>
            <a:lstStyle/>
            <a:p>
              <a:r>
                <a:rPr lang="en-US" sz="3050" dirty="0">
                  <a:solidFill>
                    <a:schemeClr val="dk1"/>
                  </a:solidFill>
                  <a:latin typeface="Karla"/>
                  <a:sym typeface="Karla"/>
                </a:rPr>
                <a:t>Creating custom data sets </a:t>
              </a:r>
            </a:p>
            <a:p>
              <a:pPr marL="457200" indent="-457200">
                <a:buFont typeface="Arial" panose="020B0604020202020204" pitchFamily="34" charset="0"/>
                <a:buChar char="•"/>
              </a:pPr>
              <a:r>
                <a:rPr lang="en-US" sz="2000" dirty="0">
                  <a:solidFill>
                    <a:schemeClr val="dk1"/>
                  </a:solidFill>
                  <a:latin typeface="Karla"/>
                  <a:sym typeface="Karla"/>
                </a:rPr>
                <a:t>Into test and train sets</a:t>
              </a:r>
            </a:p>
            <a:p>
              <a:pPr marL="457200" indent="-457200">
                <a:buFont typeface="Arial" panose="020B0604020202020204" pitchFamily="34" charset="0"/>
                <a:buChar char="•"/>
              </a:pPr>
              <a:r>
                <a:rPr lang="en-US" sz="2000" dirty="0">
                  <a:solidFill>
                    <a:schemeClr val="dk1"/>
                  </a:solidFill>
                  <a:latin typeface="Karla"/>
                  <a:sym typeface="Karla"/>
                </a:rPr>
                <a:t>Batches of 7</a:t>
              </a:r>
            </a:p>
            <a:p>
              <a:pPr marL="457200" indent="-457200">
                <a:buFont typeface="Arial" panose="020B0604020202020204" pitchFamily="34" charset="0"/>
                <a:buChar char="•"/>
              </a:pPr>
              <a:r>
                <a:rPr lang="en-US" sz="2000" dirty="0">
                  <a:solidFill>
                    <a:schemeClr val="dk1"/>
                  </a:solidFill>
                  <a:latin typeface="Karla"/>
                  <a:sym typeface="Karla"/>
                </a:rPr>
                <a:t>Shuffled the images(negative and positive)</a:t>
              </a:r>
              <a:endParaRPr sz="2000" dirty="0">
                <a:solidFill>
                  <a:schemeClr val="dk1"/>
                </a:solidFill>
                <a:latin typeface="Karla"/>
                <a:sym typeface="Karla"/>
              </a:endParaRPr>
            </a:p>
          </p:txBody>
        </p:sp>
        <p:sp>
          <p:nvSpPr>
            <p:cNvPr id="178" name="Google Shape;178;p25"/>
            <p:cNvSpPr/>
            <p:nvPr/>
          </p:nvSpPr>
          <p:spPr>
            <a:xfrm>
              <a:off x="5592550" y="3877950"/>
              <a:ext cx="174000" cy="174000"/>
            </a:xfrm>
            <a:prstGeom prst="ellipse">
              <a:avLst/>
            </a:prstGeom>
            <a:solidFill>
              <a:schemeClr val="accent6"/>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cxnSp>
        <p:nvCxnSpPr>
          <p:cNvPr id="2" name="Google Shape;174;p25">
            <a:extLst>
              <a:ext uri="{FF2B5EF4-FFF2-40B4-BE49-F238E27FC236}">
                <a16:creationId xmlns:a16="http://schemas.microsoft.com/office/drawing/2014/main" id="{C4649FD0-5530-197B-8CA7-C2220AF7926D}"/>
              </a:ext>
            </a:extLst>
          </p:cNvPr>
          <p:cNvCxnSpPr>
            <a:cxnSpLocks/>
          </p:cNvCxnSpPr>
          <p:nvPr/>
        </p:nvCxnSpPr>
        <p:spPr>
          <a:xfrm>
            <a:off x="7076453" y="6298300"/>
            <a:ext cx="2379773" cy="971458"/>
          </a:xfrm>
          <a:prstGeom prst="bentConnector3">
            <a:avLst>
              <a:gd name="adj1" fmla="val 50000"/>
            </a:avLst>
          </a:prstGeom>
          <a:noFill/>
          <a:ln w="9525" cap="flat" cmpd="sng">
            <a:solidFill>
              <a:srgbClr val="B6D7A8"/>
            </a:solidFill>
            <a:prstDash val="solid"/>
            <a:round/>
            <a:headEnd type="none" w="sm" len="sm"/>
            <a:tailEnd type="none" w="sm" len="sm"/>
          </a:ln>
        </p:spPr>
      </p:cxnSp>
      <p:grpSp>
        <p:nvGrpSpPr>
          <p:cNvPr id="47" name="Google Shape;181;p25">
            <a:extLst>
              <a:ext uri="{FF2B5EF4-FFF2-40B4-BE49-F238E27FC236}">
                <a16:creationId xmlns:a16="http://schemas.microsoft.com/office/drawing/2014/main" id="{7A24C69D-4368-87F0-B501-3B4C56CF441E}"/>
              </a:ext>
            </a:extLst>
          </p:cNvPr>
          <p:cNvGrpSpPr/>
          <p:nvPr/>
        </p:nvGrpSpPr>
        <p:grpSpPr>
          <a:xfrm>
            <a:off x="5012148" y="2506091"/>
            <a:ext cx="2638136" cy="638400"/>
            <a:chOff x="3650050" y="1476150"/>
            <a:chExt cx="1319068" cy="319200"/>
          </a:xfrm>
        </p:grpSpPr>
        <p:sp>
          <p:nvSpPr>
            <p:cNvPr id="48" name="Google Shape;170;p25">
              <a:extLst>
                <a:ext uri="{FF2B5EF4-FFF2-40B4-BE49-F238E27FC236}">
                  <a16:creationId xmlns:a16="http://schemas.microsoft.com/office/drawing/2014/main" id="{F963F12B-21FF-4E66-2772-D546D03D2663}"/>
                </a:ext>
              </a:extLst>
            </p:cNvPr>
            <p:cNvSpPr/>
            <p:nvPr/>
          </p:nvSpPr>
          <p:spPr>
            <a:xfrm>
              <a:off x="3824050" y="1476150"/>
              <a:ext cx="1145068" cy="319200"/>
            </a:xfrm>
            <a:prstGeom prst="roundRect">
              <a:avLst>
                <a:gd name="adj" fmla="val 16667"/>
              </a:avLst>
            </a:prstGeom>
            <a:noFill/>
            <a:ln>
              <a:noFill/>
            </a:ln>
          </p:spPr>
          <p:txBody>
            <a:bodyPr spcFirstLastPara="1" wrap="square" lIns="182850" tIns="182850" rIns="182850" bIns="182850" anchor="ctr" anchorCtr="0">
              <a:noAutofit/>
            </a:bodyPr>
            <a:lstStyle/>
            <a:p>
              <a:r>
                <a:rPr lang="en" sz="3050" dirty="0">
                  <a:solidFill>
                    <a:schemeClr val="dk1"/>
                  </a:solidFill>
                  <a:latin typeface="Karla"/>
                  <a:ea typeface="Karla"/>
                  <a:cs typeface="Karla"/>
                  <a:sym typeface="Karla"/>
                </a:rPr>
                <a:t>Cleaning</a:t>
              </a:r>
              <a:endParaRPr sz="3050" dirty="0">
                <a:solidFill>
                  <a:schemeClr val="dk1"/>
                </a:solidFill>
                <a:latin typeface="Karla"/>
                <a:ea typeface="Karla"/>
                <a:cs typeface="Karla"/>
                <a:sym typeface="Karla"/>
              </a:endParaRPr>
            </a:p>
          </p:txBody>
        </p:sp>
        <p:sp>
          <p:nvSpPr>
            <p:cNvPr id="49" name="Google Shape;168;p25">
              <a:extLst>
                <a:ext uri="{FF2B5EF4-FFF2-40B4-BE49-F238E27FC236}">
                  <a16:creationId xmlns:a16="http://schemas.microsoft.com/office/drawing/2014/main" id="{AB3D0A2F-4D9E-3F04-1FF7-ACFDA04DA3F0}"/>
                </a:ext>
              </a:extLst>
            </p:cNvPr>
            <p:cNvSpPr/>
            <p:nvPr/>
          </p:nvSpPr>
          <p:spPr>
            <a:xfrm>
              <a:off x="3650050" y="1548750"/>
              <a:ext cx="174000" cy="174000"/>
            </a:xfrm>
            <a:prstGeom prst="ellipse">
              <a:avLst/>
            </a:prstGeom>
            <a:solidFill>
              <a:schemeClr val="accent3"/>
            </a:solidFill>
            <a:ln>
              <a:noFill/>
            </a:ln>
          </p:spPr>
          <p:txBody>
            <a:bodyPr spcFirstLastPara="1" wrap="square" lIns="182850" tIns="182850" rIns="182850" bIns="182850" anchor="ctr" anchorCtr="0">
              <a:noAutofit/>
            </a:bodyPr>
            <a:lstStyle/>
            <a:p>
              <a:endParaRPr sz="3600">
                <a:solidFill>
                  <a:schemeClr val="dk1"/>
                </a:solidFill>
                <a:latin typeface="Karla"/>
                <a:ea typeface="Karla"/>
                <a:cs typeface="Karla"/>
                <a:sym typeface="Karla"/>
              </a:endParaRPr>
            </a:p>
          </p:txBody>
        </p:sp>
      </p:grpSp>
      <p:cxnSp>
        <p:nvCxnSpPr>
          <p:cNvPr id="51" name="Google Shape;167;p25">
            <a:extLst>
              <a:ext uri="{FF2B5EF4-FFF2-40B4-BE49-F238E27FC236}">
                <a16:creationId xmlns:a16="http://schemas.microsoft.com/office/drawing/2014/main" id="{174499E6-4F98-4305-C964-99E7C66A3D52}"/>
              </a:ext>
            </a:extLst>
          </p:cNvPr>
          <p:cNvCxnSpPr>
            <a:cxnSpLocks/>
          </p:cNvCxnSpPr>
          <p:nvPr/>
        </p:nvCxnSpPr>
        <p:spPr>
          <a:xfrm flipV="1">
            <a:off x="2899373" y="4567816"/>
            <a:ext cx="2224999" cy="121481"/>
          </a:xfrm>
          <a:prstGeom prst="bentConnector3">
            <a:avLst>
              <a:gd name="adj1" fmla="val 50000"/>
            </a:avLst>
          </a:prstGeom>
          <a:noFill/>
          <a:ln w="9525" cap="flat" cmpd="sng">
            <a:solidFill>
              <a:schemeClr val="accent4"/>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5927</TotalTime>
  <Words>1423</Words>
  <Application>Microsoft Macintosh PowerPoint</Application>
  <PresentationFormat>Custom</PresentationFormat>
  <Paragraphs>142</Paragraphs>
  <Slides>15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Aharoni</vt:lpstr>
      <vt:lpstr>Times New Roman</vt:lpstr>
      <vt:lpstr>Arial</vt:lpstr>
      <vt:lpstr>Karla</vt:lpstr>
      <vt:lpstr>Inter Bold</vt:lpstr>
      <vt:lpstr>source-serif-pro</vt:lpstr>
      <vt:lpstr>Inter</vt:lpstr>
      <vt:lpstr>Google Sans</vt:lpstr>
      <vt:lpstr>Söhne</vt:lpstr>
      <vt:lpstr>Calibri</vt:lpstr>
      <vt:lpstr>Wingdings</vt:lpstr>
      <vt:lpstr>Baskerville Display PT</vt:lpstr>
      <vt:lpstr>Office Theme</vt:lpstr>
      <vt:lpstr>PowerPoint Presentation</vt:lpstr>
      <vt:lpstr>PowerPoint Presentation</vt:lpstr>
      <vt:lpstr>PowerPoint Presentation</vt:lpstr>
      <vt:lpstr>PowerPoint Presentation</vt:lpstr>
      <vt:lpstr>PowerPoint Presentation</vt:lpstr>
      <vt:lpstr>Process of Model Building</vt:lpstr>
      <vt:lpstr>PowerPoint Presentation</vt:lpstr>
      <vt:lpstr>PowerPoint Presentation</vt:lpstr>
      <vt:lpstr>Data Cleaning &amp; Preprocessing</vt:lpstr>
      <vt:lpstr>PowerPoint Presentation</vt:lpstr>
      <vt:lpstr>Model Loss Evaluation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Beige Cream Brand Proposal Presentation</dc:title>
  <dc:creator>DINESH</dc:creator>
  <cp:lastModifiedBy>Tanvik Poojary</cp:lastModifiedBy>
  <cp:revision>14</cp:revision>
  <dcterms:created xsi:type="dcterms:W3CDTF">2006-08-16T00:00:00Z</dcterms:created>
  <dcterms:modified xsi:type="dcterms:W3CDTF">2023-10-28T23:06:05Z</dcterms:modified>
  <dc:identifier>DAFmhAAZ1NE</dc:identifier>
</cp:coreProperties>
</file>